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sldIdLst>
    <p:sldId id="256" r:id="rId5"/>
    <p:sldId id="264" r:id="rId6"/>
    <p:sldId id="271" r:id="rId7"/>
    <p:sldId id="270" r:id="rId8"/>
    <p:sldId id="272" r:id="rId9"/>
    <p:sldId id="260" r:id="rId10"/>
    <p:sldId id="261" r:id="rId11"/>
    <p:sldId id="259" r:id="rId12"/>
    <p:sldId id="273" r:id="rId13"/>
    <p:sldId id="276" r:id="rId14"/>
    <p:sldId id="274" r:id="rId15"/>
    <p:sldId id="275" r:id="rId16"/>
    <p:sldId id="262" r:id="rId17"/>
    <p:sldId id="26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38925B-E5FA-D6DE-3267-97753D3FBF48}" name="Winn, Ryan" initials="RW" userId="S::Ryan.Winn@aecom.com::87e48eb6-e1ad-4619-9d5c-4ee1f3d8e579" providerId="AD"/>
  <p188:author id="{689D0ECD-CFF0-213E-5AF7-CF44D0167446}" name="Terrance Brown" initials="TB" userId="095ad9bd8bb49351" providerId="Windows Live"/>
  <p188:author id="{F06BA7FB-D4C9-F272-D722-2CFB2936A9FF}" name="Sword, Mikaela" initials="MS" userId="S::Mikaela.Sword1@wsp.com::e8d95dff-9854-4288-89b9-b87630e72ffc" providerId="AD"/>
  <p188:author id="{47250BFF-E44D-EC58-D85A-EB9F7270DEF1}" name="Kay, Michael" initials="MK" userId="S::michael.kay@aecom.com::f0c80720-0fca-427e-b69a-d7bd8490d51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4546"/>
    <a:srgbClr val="00613E"/>
    <a:srgbClr val="1560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BCA24F-2B0E-453B-97A8-1A30DBA0AE43}" v="1" dt="2026-08-03T17:39:25.5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494" autoAdjust="0"/>
  </p:normalViewPr>
  <p:slideViewPr>
    <p:cSldViewPr snapToGrid="0">
      <p:cViewPr varScale="1">
        <p:scale>
          <a:sx n="85" d="100"/>
          <a:sy n="85" d="100"/>
        </p:scale>
        <p:origin x="490"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rance Brown" userId="1021087473_tp_dropbox_plus" providerId="OAuth2" clId="{7C4BE63C-919D-4E31-AAE0-180346F7A4F8}"/>
    <pc:docChg chg="custSel addSld modSld">
      <pc:chgData name="Terrance Brown" userId="1021087473_tp_dropbox_plus" providerId="OAuth2" clId="{7C4BE63C-919D-4E31-AAE0-180346F7A4F8}" dt="2026-08-03T17:48:43.632" v="157" actId="27636"/>
      <pc:docMkLst>
        <pc:docMk/>
      </pc:docMkLst>
      <pc:sldChg chg="modSp mod">
        <pc:chgData name="Terrance Brown" userId="1021087473_tp_dropbox_plus" providerId="OAuth2" clId="{7C4BE63C-919D-4E31-AAE0-180346F7A4F8}" dt="2026-08-03T17:48:43.632" v="157" actId="27636"/>
        <pc:sldMkLst>
          <pc:docMk/>
          <pc:sldMk cId="1398457255" sldId="259"/>
        </pc:sldMkLst>
        <pc:spChg chg="mod">
          <ac:chgData name="Terrance Brown" userId="1021087473_tp_dropbox_plus" providerId="OAuth2" clId="{7C4BE63C-919D-4E31-AAE0-180346F7A4F8}" dt="2026-08-03T17:48:43.632" v="157" actId="27636"/>
          <ac:spMkLst>
            <pc:docMk/>
            <pc:sldMk cId="1398457255" sldId="259"/>
            <ac:spMk id="3" creationId="{79A39D75-11B9-19EC-2B14-247D669D54A7}"/>
          </ac:spMkLst>
        </pc:spChg>
      </pc:sldChg>
      <pc:sldChg chg="modSp mod">
        <pc:chgData name="Terrance Brown" userId="1021087473_tp_dropbox_plus" providerId="OAuth2" clId="{7C4BE63C-919D-4E31-AAE0-180346F7A4F8}" dt="2026-08-03T17:48:26.635" v="154" actId="255"/>
        <pc:sldMkLst>
          <pc:docMk/>
          <pc:sldMk cId="209971262" sldId="260"/>
        </pc:sldMkLst>
        <pc:spChg chg="mod">
          <ac:chgData name="Terrance Brown" userId="1021087473_tp_dropbox_plus" providerId="OAuth2" clId="{7C4BE63C-919D-4E31-AAE0-180346F7A4F8}" dt="2026-08-03T17:48:26.635" v="154" actId="255"/>
          <ac:spMkLst>
            <pc:docMk/>
            <pc:sldMk cId="209971262" sldId="260"/>
            <ac:spMk id="3" creationId="{A2B57C3A-538F-E52B-49DC-A7FA1CEBBC75}"/>
          </ac:spMkLst>
        </pc:spChg>
      </pc:sldChg>
      <pc:sldChg chg="modSp mod">
        <pc:chgData name="Terrance Brown" userId="1021087473_tp_dropbox_plus" providerId="OAuth2" clId="{7C4BE63C-919D-4E31-AAE0-180346F7A4F8}" dt="2026-08-03T17:47:10.774" v="148" actId="20577"/>
        <pc:sldMkLst>
          <pc:docMk/>
          <pc:sldMk cId="3969972969" sldId="264"/>
        </pc:sldMkLst>
        <pc:spChg chg="mod">
          <ac:chgData name="Terrance Brown" userId="1021087473_tp_dropbox_plus" providerId="OAuth2" clId="{7C4BE63C-919D-4E31-AAE0-180346F7A4F8}" dt="2026-08-03T17:47:10.774" v="148" actId="20577"/>
          <ac:spMkLst>
            <pc:docMk/>
            <pc:sldMk cId="3969972969" sldId="264"/>
            <ac:spMk id="3" creationId="{9C54F8C6-E11F-89AA-48A8-82CA93794309}"/>
          </ac:spMkLst>
        </pc:spChg>
      </pc:sldChg>
      <pc:sldChg chg="modSp mod">
        <pc:chgData name="Terrance Brown" userId="1021087473_tp_dropbox_plus" providerId="OAuth2" clId="{7C4BE63C-919D-4E31-AAE0-180346F7A4F8}" dt="2026-08-03T17:48:09.244" v="153" actId="255"/>
        <pc:sldMkLst>
          <pc:docMk/>
          <pc:sldMk cId="3418544608" sldId="272"/>
        </pc:sldMkLst>
        <pc:spChg chg="mod">
          <ac:chgData name="Terrance Brown" userId="1021087473_tp_dropbox_plus" providerId="OAuth2" clId="{7C4BE63C-919D-4E31-AAE0-180346F7A4F8}" dt="2026-08-03T17:48:09.244" v="153" actId="255"/>
          <ac:spMkLst>
            <pc:docMk/>
            <pc:sldMk cId="3418544608" sldId="272"/>
            <ac:spMk id="3" creationId="{D95DB264-6818-36C1-70C8-0C8DDA222DE6}"/>
          </ac:spMkLst>
        </pc:spChg>
      </pc:sldChg>
      <pc:sldChg chg="addSp delSp modSp mod">
        <pc:chgData name="Terrance Brown" userId="1021087473_tp_dropbox_plus" providerId="OAuth2" clId="{7C4BE63C-919D-4E31-AAE0-180346F7A4F8}" dt="2026-08-03T17:47:21.095" v="152" actId="20577"/>
        <pc:sldMkLst>
          <pc:docMk/>
          <pc:sldMk cId="4286416036" sldId="274"/>
        </pc:sldMkLst>
        <pc:spChg chg="mod">
          <ac:chgData name="Terrance Brown" userId="1021087473_tp_dropbox_plus" providerId="OAuth2" clId="{7C4BE63C-919D-4E31-AAE0-180346F7A4F8}" dt="2026-08-03T17:47:21.095" v="152" actId="20577"/>
          <ac:spMkLst>
            <pc:docMk/>
            <pc:sldMk cId="4286416036" sldId="274"/>
            <ac:spMk id="2" creationId="{30347E60-5FAF-6398-1827-DDDD4BFF199D}"/>
          </ac:spMkLst>
        </pc:spChg>
        <pc:spChg chg="mod">
          <ac:chgData name="Terrance Brown" userId="1021087473_tp_dropbox_plus" providerId="OAuth2" clId="{7C4BE63C-919D-4E31-AAE0-180346F7A4F8}" dt="2026-08-03T17:44:44.595" v="74" actId="1076"/>
          <ac:spMkLst>
            <pc:docMk/>
            <pc:sldMk cId="4286416036" sldId="274"/>
            <ac:spMk id="3" creationId="{A21FBFD1-DF23-3B88-0BE5-4A21A47D7B39}"/>
          </ac:spMkLst>
        </pc:spChg>
        <pc:spChg chg="add del mod">
          <ac:chgData name="Terrance Brown" userId="1021087473_tp_dropbox_plus" providerId="OAuth2" clId="{7C4BE63C-919D-4E31-AAE0-180346F7A4F8}" dt="2026-08-03T17:41:00.120" v="34" actId="478"/>
          <ac:spMkLst>
            <pc:docMk/>
            <pc:sldMk cId="4286416036" sldId="274"/>
            <ac:spMk id="5" creationId="{623525EB-509F-50F7-7210-AE05133A79B0}"/>
          </ac:spMkLst>
        </pc:spChg>
        <pc:picChg chg="add mod">
          <ac:chgData name="Terrance Brown" userId="1021087473_tp_dropbox_plus" providerId="OAuth2" clId="{7C4BE63C-919D-4E31-AAE0-180346F7A4F8}" dt="2026-08-03T17:44:53.513" v="76" actId="1076"/>
          <ac:picMkLst>
            <pc:docMk/>
            <pc:sldMk cId="4286416036" sldId="274"/>
            <ac:picMk id="7" creationId="{3A3D9C9B-8BD2-1AA7-E519-2BEF83BB0C52}"/>
          </ac:picMkLst>
        </pc:picChg>
      </pc:sldChg>
      <pc:sldChg chg="modSp add mod">
        <pc:chgData name="Terrance Brown" userId="1021087473_tp_dropbox_plus" providerId="OAuth2" clId="{7C4BE63C-919D-4E31-AAE0-180346F7A4F8}" dt="2026-08-03T17:45:49.691" v="81" actId="27636"/>
        <pc:sldMkLst>
          <pc:docMk/>
          <pc:sldMk cId="25782306" sldId="275"/>
        </pc:sldMkLst>
        <pc:spChg chg="mod">
          <ac:chgData name="Terrance Brown" userId="1021087473_tp_dropbox_plus" providerId="OAuth2" clId="{7C4BE63C-919D-4E31-AAE0-180346F7A4F8}" dt="2026-08-03T17:45:49.691" v="81" actId="27636"/>
          <ac:spMkLst>
            <pc:docMk/>
            <pc:sldMk cId="25782306" sldId="275"/>
            <ac:spMk id="3" creationId="{6AE12ED3-65C0-8D4B-029F-479E778169DD}"/>
          </ac:spMkLst>
        </pc:spChg>
      </pc:sldChg>
      <pc:sldChg chg="addSp delSp modSp add mod">
        <pc:chgData name="Terrance Brown" userId="1021087473_tp_dropbox_plus" providerId="OAuth2" clId="{7C4BE63C-919D-4E31-AAE0-180346F7A4F8}" dt="2026-08-03T17:46:19.662" v="90" actId="20577"/>
        <pc:sldMkLst>
          <pc:docMk/>
          <pc:sldMk cId="774381122" sldId="276"/>
        </pc:sldMkLst>
        <pc:spChg chg="mod">
          <ac:chgData name="Terrance Brown" userId="1021087473_tp_dropbox_plus" providerId="OAuth2" clId="{7C4BE63C-919D-4E31-AAE0-180346F7A4F8}" dt="2026-08-03T17:46:19.662" v="90" actId="20577"/>
          <ac:spMkLst>
            <pc:docMk/>
            <pc:sldMk cId="774381122" sldId="276"/>
            <ac:spMk id="2" creationId="{9A506965-9506-78C1-10FE-F1836303F1E4}"/>
          </ac:spMkLst>
        </pc:spChg>
        <pc:picChg chg="add mod">
          <ac:chgData name="Terrance Brown" userId="1021087473_tp_dropbox_plus" providerId="OAuth2" clId="{7C4BE63C-919D-4E31-AAE0-180346F7A4F8}" dt="2026-08-03T17:44:15.784" v="72" actId="14100"/>
          <ac:picMkLst>
            <pc:docMk/>
            <pc:sldMk cId="774381122" sldId="276"/>
            <ac:picMk id="4" creationId="{65EA41F2-4D58-A45E-F505-2B9D12B7DF2E}"/>
          </ac:picMkLst>
        </pc:picChg>
        <pc:picChg chg="del">
          <ac:chgData name="Terrance Brown" userId="1021087473_tp_dropbox_plus" providerId="OAuth2" clId="{7C4BE63C-919D-4E31-AAE0-180346F7A4F8}" dt="2026-08-03T17:43:37.900" v="66" actId="478"/>
          <ac:picMkLst>
            <pc:docMk/>
            <pc:sldMk cId="774381122" sldId="276"/>
            <ac:picMk id="5" creationId="{4D3EC17C-CB6C-8C47-564B-FE2C76BCDE7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51DB38-4BD2-4C36-B2FF-766566CD89EB}" type="datetimeFigureOut">
              <a:rPr lang="en-US" smtClean="0"/>
              <a:t>8/3/2026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D8C5A0-39A4-4823-BB5C-76F8CC26D303}" type="slidenum">
              <a:rPr lang="en-US" smtClean="0"/>
              <a:t>‹#›</a:t>
            </a:fld>
            <a:endParaRPr lang="en-US"/>
          </a:p>
        </p:txBody>
      </p:sp>
    </p:spTree>
    <p:extLst>
      <p:ext uri="{BB962C8B-B14F-4D97-AF65-F5344CB8AC3E}">
        <p14:creationId xmlns:p14="http://schemas.microsoft.com/office/powerpoint/2010/main" val="2513404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D6C2A-4829-F460-15E1-97B8B3C548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F9EC4A-A851-4C6B-6908-89C0E56698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CB21B0-BB60-D54E-73D7-EB071446BF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A07DB2-38CE-9CCC-B223-82DF28297232}"/>
              </a:ext>
            </a:extLst>
          </p:cNvPr>
          <p:cNvSpPr>
            <a:spLocks noGrp="1"/>
          </p:cNvSpPr>
          <p:nvPr>
            <p:ph type="sldNum" sz="quarter" idx="5"/>
          </p:nvPr>
        </p:nvSpPr>
        <p:spPr/>
        <p:txBody>
          <a:bodyPr/>
          <a:lstStyle/>
          <a:p>
            <a:fld id="{C4D8C5A0-39A4-4823-BB5C-76F8CC26D303}" type="slidenum">
              <a:rPr lang="en-US" smtClean="0"/>
              <a:t>3</a:t>
            </a:fld>
            <a:endParaRPr lang="en-US"/>
          </a:p>
        </p:txBody>
      </p:sp>
    </p:spTree>
    <p:extLst>
      <p:ext uri="{BB962C8B-B14F-4D97-AF65-F5344CB8AC3E}">
        <p14:creationId xmlns:p14="http://schemas.microsoft.com/office/powerpoint/2010/main" val="3324921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AE650-3C42-5A7D-C5B0-C7A2342054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640ACF-F9FF-5968-2E60-D3F82CFFFF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45DE0F-C51A-4C56-1678-1C473624F2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83BF64-BE2E-647E-AE56-4E91DE8F4E1B}"/>
              </a:ext>
            </a:extLst>
          </p:cNvPr>
          <p:cNvSpPr>
            <a:spLocks noGrp="1"/>
          </p:cNvSpPr>
          <p:nvPr>
            <p:ph type="sldNum" sz="quarter" idx="5"/>
          </p:nvPr>
        </p:nvSpPr>
        <p:spPr/>
        <p:txBody>
          <a:bodyPr/>
          <a:lstStyle/>
          <a:p>
            <a:fld id="{C4D8C5A0-39A4-4823-BB5C-76F8CC26D303}" type="slidenum">
              <a:rPr lang="en-US" smtClean="0"/>
              <a:t>4</a:t>
            </a:fld>
            <a:endParaRPr lang="en-US"/>
          </a:p>
        </p:txBody>
      </p:sp>
    </p:spTree>
    <p:extLst>
      <p:ext uri="{BB962C8B-B14F-4D97-AF65-F5344CB8AC3E}">
        <p14:creationId xmlns:p14="http://schemas.microsoft.com/office/powerpoint/2010/main" val="3758900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89090-0CDC-24DF-6334-B1221C474E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123F73-588D-7810-F62A-4B34C39318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C14940-31C2-D7A4-874E-C7A09626F1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85F313-6E78-13B9-5B2D-47FF35FFEDE8}"/>
              </a:ext>
            </a:extLst>
          </p:cNvPr>
          <p:cNvSpPr>
            <a:spLocks noGrp="1"/>
          </p:cNvSpPr>
          <p:nvPr>
            <p:ph type="sldNum" sz="quarter" idx="5"/>
          </p:nvPr>
        </p:nvSpPr>
        <p:spPr/>
        <p:txBody>
          <a:bodyPr/>
          <a:lstStyle/>
          <a:p>
            <a:fld id="{C4D8C5A0-39A4-4823-BB5C-76F8CC26D303}" type="slidenum">
              <a:rPr lang="en-US" smtClean="0"/>
              <a:t>5</a:t>
            </a:fld>
            <a:endParaRPr lang="en-US"/>
          </a:p>
        </p:txBody>
      </p:sp>
    </p:spTree>
    <p:extLst>
      <p:ext uri="{BB962C8B-B14F-4D97-AF65-F5344CB8AC3E}">
        <p14:creationId xmlns:p14="http://schemas.microsoft.com/office/powerpoint/2010/main" val="3710709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D8C5A0-39A4-4823-BB5C-76F8CC26D303}" type="slidenum">
              <a:rPr lang="en-US" smtClean="0"/>
              <a:t>8</a:t>
            </a:fld>
            <a:endParaRPr lang="en-US"/>
          </a:p>
        </p:txBody>
      </p:sp>
    </p:spTree>
    <p:extLst>
      <p:ext uri="{BB962C8B-B14F-4D97-AF65-F5344CB8AC3E}">
        <p14:creationId xmlns:p14="http://schemas.microsoft.com/office/powerpoint/2010/main" val="1519987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0D392-A9CA-EEFF-7B92-39DFE8BF72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ACCFBA-3110-C82A-BF5E-E18824EFBB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BBC927-064A-CEF1-D7BF-3F33D96963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8F7E23-31F5-4B42-1CE4-45A8323A2BEE}"/>
              </a:ext>
            </a:extLst>
          </p:cNvPr>
          <p:cNvSpPr>
            <a:spLocks noGrp="1"/>
          </p:cNvSpPr>
          <p:nvPr>
            <p:ph type="sldNum" sz="quarter" idx="5"/>
          </p:nvPr>
        </p:nvSpPr>
        <p:spPr/>
        <p:txBody>
          <a:bodyPr/>
          <a:lstStyle/>
          <a:p>
            <a:fld id="{C4D8C5A0-39A4-4823-BB5C-76F8CC26D303}" type="slidenum">
              <a:rPr lang="en-US" smtClean="0"/>
              <a:t>9</a:t>
            </a:fld>
            <a:endParaRPr lang="en-US"/>
          </a:p>
        </p:txBody>
      </p:sp>
    </p:spTree>
    <p:extLst>
      <p:ext uri="{BB962C8B-B14F-4D97-AF65-F5344CB8AC3E}">
        <p14:creationId xmlns:p14="http://schemas.microsoft.com/office/powerpoint/2010/main" val="2318936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8B522-7B22-358B-C361-0A7AC514A0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D033F6-FD3B-283C-0AA8-5B14FB2D3E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3C63BD-8B4B-A907-4127-5953E2BC7F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50136C-CA39-4C7D-A81A-8776FC40AAB0}"/>
              </a:ext>
            </a:extLst>
          </p:cNvPr>
          <p:cNvSpPr>
            <a:spLocks noGrp="1"/>
          </p:cNvSpPr>
          <p:nvPr>
            <p:ph type="sldNum" sz="quarter" idx="5"/>
          </p:nvPr>
        </p:nvSpPr>
        <p:spPr/>
        <p:txBody>
          <a:bodyPr/>
          <a:lstStyle/>
          <a:p>
            <a:fld id="{C4D8C5A0-39A4-4823-BB5C-76F8CC26D303}" type="slidenum">
              <a:rPr lang="en-US" smtClean="0"/>
              <a:t>10</a:t>
            </a:fld>
            <a:endParaRPr lang="en-US"/>
          </a:p>
        </p:txBody>
      </p:sp>
    </p:spTree>
    <p:extLst>
      <p:ext uri="{BB962C8B-B14F-4D97-AF65-F5344CB8AC3E}">
        <p14:creationId xmlns:p14="http://schemas.microsoft.com/office/powerpoint/2010/main" val="2286435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1D3AD-2220-084A-AB39-6A0DFF2617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B0438B-159B-3A64-726E-5616AFA4B2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608720-DD9D-4384-B968-450C9A7A63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63A982-9ABC-B4FE-C785-4AB2E6C4CC1D}"/>
              </a:ext>
            </a:extLst>
          </p:cNvPr>
          <p:cNvSpPr>
            <a:spLocks noGrp="1"/>
          </p:cNvSpPr>
          <p:nvPr>
            <p:ph type="sldNum" sz="quarter" idx="5"/>
          </p:nvPr>
        </p:nvSpPr>
        <p:spPr/>
        <p:txBody>
          <a:bodyPr/>
          <a:lstStyle/>
          <a:p>
            <a:fld id="{C4D8C5A0-39A4-4823-BB5C-76F8CC26D303}" type="slidenum">
              <a:rPr lang="en-US" smtClean="0"/>
              <a:t>11</a:t>
            </a:fld>
            <a:endParaRPr lang="en-US"/>
          </a:p>
        </p:txBody>
      </p:sp>
    </p:spTree>
    <p:extLst>
      <p:ext uri="{BB962C8B-B14F-4D97-AF65-F5344CB8AC3E}">
        <p14:creationId xmlns:p14="http://schemas.microsoft.com/office/powerpoint/2010/main" val="780173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A0B43-B10A-4D9A-E4A9-2F64F87497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72AD68-EAC9-70DB-8F61-C9299E6858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59DD17-B994-B0D0-1AAF-2883ECBCA5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D0D8B4-8E43-4023-8333-72C6067E069B}"/>
              </a:ext>
            </a:extLst>
          </p:cNvPr>
          <p:cNvSpPr>
            <a:spLocks noGrp="1"/>
          </p:cNvSpPr>
          <p:nvPr>
            <p:ph type="sldNum" sz="quarter" idx="5"/>
          </p:nvPr>
        </p:nvSpPr>
        <p:spPr/>
        <p:txBody>
          <a:bodyPr/>
          <a:lstStyle/>
          <a:p>
            <a:fld id="{C4D8C5A0-39A4-4823-BB5C-76F8CC26D303}" type="slidenum">
              <a:rPr lang="en-US" smtClean="0"/>
              <a:t>12</a:t>
            </a:fld>
            <a:endParaRPr lang="en-US"/>
          </a:p>
        </p:txBody>
      </p:sp>
    </p:spTree>
    <p:extLst>
      <p:ext uri="{BB962C8B-B14F-4D97-AF65-F5344CB8AC3E}">
        <p14:creationId xmlns:p14="http://schemas.microsoft.com/office/powerpoint/2010/main" val="2215260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D8C5A0-39A4-4823-BB5C-76F8CC26D303}" type="slidenum">
              <a:rPr lang="en-US" smtClean="0"/>
              <a:t>13</a:t>
            </a:fld>
            <a:endParaRPr lang="en-US"/>
          </a:p>
        </p:txBody>
      </p:sp>
    </p:spTree>
    <p:extLst>
      <p:ext uri="{BB962C8B-B14F-4D97-AF65-F5344CB8AC3E}">
        <p14:creationId xmlns:p14="http://schemas.microsoft.com/office/powerpoint/2010/main" val="2478481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868E2-516F-A82B-ADB7-23965EBF95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DB68BB-9661-BB21-D811-92316B0BB8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D49206-CDC5-20BE-E8B9-A55214F0695A}"/>
              </a:ext>
            </a:extLst>
          </p:cNvPr>
          <p:cNvSpPr>
            <a:spLocks noGrp="1"/>
          </p:cNvSpPr>
          <p:nvPr>
            <p:ph type="dt" sz="half" idx="10"/>
          </p:nvPr>
        </p:nvSpPr>
        <p:spPr/>
        <p:txBody>
          <a:bodyPr/>
          <a:lstStyle/>
          <a:p>
            <a:fld id="{45823DB9-AFC1-2145-BED6-481E182A76F4}" type="datetimeFigureOut">
              <a:rPr lang="en-US" smtClean="0"/>
              <a:t>8/3/2026</a:t>
            </a:fld>
            <a:endParaRPr lang="en-US"/>
          </a:p>
        </p:txBody>
      </p:sp>
      <p:sp>
        <p:nvSpPr>
          <p:cNvPr id="5" name="Footer Placeholder 4">
            <a:extLst>
              <a:ext uri="{FF2B5EF4-FFF2-40B4-BE49-F238E27FC236}">
                <a16:creationId xmlns:a16="http://schemas.microsoft.com/office/drawing/2014/main" id="{F62D4CD6-1E48-2D39-370F-378A77AE4E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786EE2-9955-6E3E-0488-7A57F801291A}"/>
              </a:ext>
            </a:extLst>
          </p:cNvPr>
          <p:cNvSpPr>
            <a:spLocks noGrp="1"/>
          </p:cNvSpPr>
          <p:nvPr>
            <p:ph type="sldNum" sz="quarter" idx="12"/>
          </p:nvPr>
        </p:nvSpPr>
        <p:spPr/>
        <p:txBody>
          <a:bodyPr/>
          <a:lstStyle/>
          <a:p>
            <a:fld id="{67DDF62B-9B3A-CD45-BFD1-FC7FED4FB07F}" type="slidenum">
              <a:rPr lang="en-US" smtClean="0"/>
              <a:t>‹#›</a:t>
            </a:fld>
            <a:endParaRPr lang="en-US"/>
          </a:p>
        </p:txBody>
      </p:sp>
    </p:spTree>
    <p:extLst>
      <p:ext uri="{BB962C8B-B14F-4D97-AF65-F5344CB8AC3E}">
        <p14:creationId xmlns:p14="http://schemas.microsoft.com/office/powerpoint/2010/main" val="4012922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4FB39-8389-F2A1-9D92-CFC9DE64C04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10FD82-6C0B-A3DE-53C6-3ABAF7EFA3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0AFCC3-65E7-DB5A-21BE-11693C8B6113}"/>
              </a:ext>
            </a:extLst>
          </p:cNvPr>
          <p:cNvSpPr>
            <a:spLocks noGrp="1"/>
          </p:cNvSpPr>
          <p:nvPr>
            <p:ph type="dt" sz="half" idx="10"/>
          </p:nvPr>
        </p:nvSpPr>
        <p:spPr/>
        <p:txBody>
          <a:bodyPr/>
          <a:lstStyle/>
          <a:p>
            <a:fld id="{45823DB9-AFC1-2145-BED6-481E182A76F4}" type="datetimeFigureOut">
              <a:rPr lang="en-US" smtClean="0"/>
              <a:t>8/3/2026</a:t>
            </a:fld>
            <a:endParaRPr lang="en-US"/>
          </a:p>
        </p:txBody>
      </p:sp>
      <p:sp>
        <p:nvSpPr>
          <p:cNvPr id="5" name="Footer Placeholder 4">
            <a:extLst>
              <a:ext uri="{FF2B5EF4-FFF2-40B4-BE49-F238E27FC236}">
                <a16:creationId xmlns:a16="http://schemas.microsoft.com/office/drawing/2014/main" id="{852D841E-B616-73B4-7C40-8FE286627D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C1BD32-A198-B94A-CD60-4683E03704A3}"/>
              </a:ext>
            </a:extLst>
          </p:cNvPr>
          <p:cNvSpPr>
            <a:spLocks noGrp="1"/>
          </p:cNvSpPr>
          <p:nvPr>
            <p:ph type="sldNum" sz="quarter" idx="12"/>
          </p:nvPr>
        </p:nvSpPr>
        <p:spPr/>
        <p:txBody>
          <a:bodyPr/>
          <a:lstStyle/>
          <a:p>
            <a:fld id="{67DDF62B-9B3A-CD45-BFD1-FC7FED4FB07F}" type="slidenum">
              <a:rPr lang="en-US" smtClean="0"/>
              <a:t>‹#›</a:t>
            </a:fld>
            <a:endParaRPr lang="en-US"/>
          </a:p>
        </p:txBody>
      </p:sp>
    </p:spTree>
    <p:extLst>
      <p:ext uri="{BB962C8B-B14F-4D97-AF65-F5344CB8AC3E}">
        <p14:creationId xmlns:p14="http://schemas.microsoft.com/office/powerpoint/2010/main" val="539966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6AC49F-B607-ECCF-4ECC-2F6D8C0F984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1F48389-F4C4-5C11-2F8B-756304813B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F4C564-1C72-1BF0-7B5B-9B557083F9C0}"/>
              </a:ext>
            </a:extLst>
          </p:cNvPr>
          <p:cNvSpPr>
            <a:spLocks noGrp="1"/>
          </p:cNvSpPr>
          <p:nvPr>
            <p:ph type="dt" sz="half" idx="10"/>
          </p:nvPr>
        </p:nvSpPr>
        <p:spPr/>
        <p:txBody>
          <a:bodyPr/>
          <a:lstStyle/>
          <a:p>
            <a:fld id="{45823DB9-AFC1-2145-BED6-481E182A76F4}" type="datetimeFigureOut">
              <a:rPr lang="en-US" smtClean="0"/>
              <a:t>8/3/2026</a:t>
            </a:fld>
            <a:endParaRPr lang="en-US"/>
          </a:p>
        </p:txBody>
      </p:sp>
      <p:sp>
        <p:nvSpPr>
          <p:cNvPr id="5" name="Footer Placeholder 4">
            <a:extLst>
              <a:ext uri="{FF2B5EF4-FFF2-40B4-BE49-F238E27FC236}">
                <a16:creationId xmlns:a16="http://schemas.microsoft.com/office/drawing/2014/main" id="{DA41F4CE-E51D-01DE-918C-19111855B2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1DCC67-2466-4B1B-2B1E-3DC3C5615C36}"/>
              </a:ext>
            </a:extLst>
          </p:cNvPr>
          <p:cNvSpPr>
            <a:spLocks noGrp="1"/>
          </p:cNvSpPr>
          <p:nvPr>
            <p:ph type="sldNum" sz="quarter" idx="12"/>
          </p:nvPr>
        </p:nvSpPr>
        <p:spPr/>
        <p:txBody>
          <a:bodyPr/>
          <a:lstStyle/>
          <a:p>
            <a:fld id="{67DDF62B-9B3A-CD45-BFD1-FC7FED4FB07F}" type="slidenum">
              <a:rPr lang="en-US" smtClean="0"/>
              <a:t>‹#›</a:t>
            </a:fld>
            <a:endParaRPr lang="en-US"/>
          </a:p>
        </p:txBody>
      </p:sp>
    </p:spTree>
    <p:extLst>
      <p:ext uri="{BB962C8B-B14F-4D97-AF65-F5344CB8AC3E}">
        <p14:creationId xmlns:p14="http://schemas.microsoft.com/office/powerpoint/2010/main" val="749934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DA4E3-F479-C4F8-5E47-8921D0197E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9B41FF-049D-D5B9-CACE-46F277F7CB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B84B11-BED4-175A-404D-9FABF76F2A04}"/>
              </a:ext>
            </a:extLst>
          </p:cNvPr>
          <p:cNvSpPr>
            <a:spLocks noGrp="1"/>
          </p:cNvSpPr>
          <p:nvPr>
            <p:ph type="dt" sz="half" idx="10"/>
          </p:nvPr>
        </p:nvSpPr>
        <p:spPr/>
        <p:txBody>
          <a:bodyPr/>
          <a:lstStyle/>
          <a:p>
            <a:fld id="{45823DB9-AFC1-2145-BED6-481E182A76F4}" type="datetimeFigureOut">
              <a:rPr lang="en-US" smtClean="0"/>
              <a:t>8/3/2026</a:t>
            </a:fld>
            <a:endParaRPr lang="en-US"/>
          </a:p>
        </p:txBody>
      </p:sp>
      <p:sp>
        <p:nvSpPr>
          <p:cNvPr id="5" name="Footer Placeholder 4">
            <a:extLst>
              <a:ext uri="{FF2B5EF4-FFF2-40B4-BE49-F238E27FC236}">
                <a16:creationId xmlns:a16="http://schemas.microsoft.com/office/drawing/2014/main" id="{C31FFB68-822C-9945-545A-7CF0D90814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134797-185A-CF9D-7B5D-999A031E387D}"/>
              </a:ext>
            </a:extLst>
          </p:cNvPr>
          <p:cNvSpPr>
            <a:spLocks noGrp="1"/>
          </p:cNvSpPr>
          <p:nvPr>
            <p:ph type="sldNum" sz="quarter" idx="12"/>
          </p:nvPr>
        </p:nvSpPr>
        <p:spPr/>
        <p:txBody>
          <a:bodyPr/>
          <a:lstStyle/>
          <a:p>
            <a:fld id="{67DDF62B-9B3A-CD45-BFD1-FC7FED4FB07F}" type="slidenum">
              <a:rPr lang="en-US" smtClean="0"/>
              <a:t>‹#›</a:t>
            </a:fld>
            <a:endParaRPr lang="en-US"/>
          </a:p>
        </p:txBody>
      </p:sp>
    </p:spTree>
    <p:extLst>
      <p:ext uri="{BB962C8B-B14F-4D97-AF65-F5344CB8AC3E}">
        <p14:creationId xmlns:p14="http://schemas.microsoft.com/office/powerpoint/2010/main" val="3149974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07FA1-E698-E0A0-9F6B-5155A4574B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EC35FF-D12C-7B50-C110-DC1909603EA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A4BE28F-9DFB-1AD2-73E5-CABCD3828CBD}"/>
              </a:ext>
            </a:extLst>
          </p:cNvPr>
          <p:cNvSpPr>
            <a:spLocks noGrp="1"/>
          </p:cNvSpPr>
          <p:nvPr>
            <p:ph type="dt" sz="half" idx="10"/>
          </p:nvPr>
        </p:nvSpPr>
        <p:spPr/>
        <p:txBody>
          <a:bodyPr/>
          <a:lstStyle/>
          <a:p>
            <a:fld id="{45823DB9-AFC1-2145-BED6-481E182A76F4}" type="datetimeFigureOut">
              <a:rPr lang="en-US" smtClean="0"/>
              <a:t>8/3/2026</a:t>
            </a:fld>
            <a:endParaRPr lang="en-US"/>
          </a:p>
        </p:txBody>
      </p:sp>
      <p:sp>
        <p:nvSpPr>
          <p:cNvPr id="5" name="Footer Placeholder 4">
            <a:extLst>
              <a:ext uri="{FF2B5EF4-FFF2-40B4-BE49-F238E27FC236}">
                <a16:creationId xmlns:a16="http://schemas.microsoft.com/office/drawing/2014/main" id="{5C06F09B-0585-FFA2-20F0-564E2ECDF6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CC2FA4-55E7-D8A0-5281-7BCABBE6FF9A}"/>
              </a:ext>
            </a:extLst>
          </p:cNvPr>
          <p:cNvSpPr>
            <a:spLocks noGrp="1"/>
          </p:cNvSpPr>
          <p:nvPr>
            <p:ph type="sldNum" sz="quarter" idx="12"/>
          </p:nvPr>
        </p:nvSpPr>
        <p:spPr/>
        <p:txBody>
          <a:bodyPr/>
          <a:lstStyle/>
          <a:p>
            <a:fld id="{67DDF62B-9B3A-CD45-BFD1-FC7FED4FB07F}" type="slidenum">
              <a:rPr lang="en-US" smtClean="0"/>
              <a:t>‹#›</a:t>
            </a:fld>
            <a:endParaRPr lang="en-US"/>
          </a:p>
        </p:txBody>
      </p:sp>
    </p:spTree>
    <p:extLst>
      <p:ext uri="{BB962C8B-B14F-4D97-AF65-F5344CB8AC3E}">
        <p14:creationId xmlns:p14="http://schemas.microsoft.com/office/powerpoint/2010/main" val="1708401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80936-F43B-55FC-EBDF-BAEAA3A856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2C0AF2-F5D8-44B5-1312-B731FAFCBBE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7C7A7AA-EC0B-CB42-E643-33C52D27B0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DA6D3E6-A3A3-BF3F-A155-B3572D94415F}"/>
              </a:ext>
            </a:extLst>
          </p:cNvPr>
          <p:cNvSpPr>
            <a:spLocks noGrp="1"/>
          </p:cNvSpPr>
          <p:nvPr>
            <p:ph type="dt" sz="half" idx="10"/>
          </p:nvPr>
        </p:nvSpPr>
        <p:spPr/>
        <p:txBody>
          <a:bodyPr/>
          <a:lstStyle/>
          <a:p>
            <a:fld id="{45823DB9-AFC1-2145-BED6-481E182A76F4}" type="datetimeFigureOut">
              <a:rPr lang="en-US" smtClean="0"/>
              <a:t>8/3/2026</a:t>
            </a:fld>
            <a:endParaRPr lang="en-US"/>
          </a:p>
        </p:txBody>
      </p:sp>
      <p:sp>
        <p:nvSpPr>
          <p:cNvPr id="6" name="Footer Placeholder 5">
            <a:extLst>
              <a:ext uri="{FF2B5EF4-FFF2-40B4-BE49-F238E27FC236}">
                <a16:creationId xmlns:a16="http://schemas.microsoft.com/office/drawing/2014/main" id="{D6418509-5FEE-246D-3A97-A0AC3D4598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D02543-3785-02D6-5434-80AC29C5557D}"/>
              </a:ext>
            </a:extLst>
          </p:cNvPr>
          <p:cNvSpPr>
            <a:spLocks noGrp="1"/>
          </p:cNvSpPr>
          <p:nvPr>
            <p:ph type="sldNum" sz="quarter" idx="12"/>
          </p:nvPr>
        </p:nvSpPr>
        <p:spPr/>
        <p:txBody>
          <a:bodyPr/>
          <a:lstStyle/>
          <a:p>
            <a:fld id="{67DDF62B-9B3A-CD45-BFD1-FC7FED4FB07F}" type="slidenum">
              <a:rPr lang="en-US" smtClean="0"/>
              <a:t>‹#›</a:t>
            </a:fld>
            <a:endParaRPr lang="en-US"/>
          </a:p>
        </p:txBody>
      </p:sp>
    </p:spTree>
    <p:extLst>
      <p:ext uri="{BB962C8B-B14F-4D97-AF65-F5344CB8AC3E}">
        <p14:creationId xmlns:p14="http://schemas.microsoft.com/office/powerpoint/2010/main" val="2283403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81C8C-4A87-7455-960D-3AC22598204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9947EDB-3379-7040-7EAB-05191C517D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00D51D9-8592-067B-CACC-A3B8736FDF9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D621B8-BAC7-B185-DFBF-B01DFED670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C7500C2-9F8A-FFB4-B7F2-B9ACBFD9AF8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439A27-8649-2D77-164A-20F10D5F6028}"/>
              </a:ext>
            </a:extLst>
          </p:cNvPr>
          <p:cNvSpPr>
            <a:spLocks noGrp="1"/>
          </p:cNvSpPr>
          <p:nvPr>
            <p:ph type="dt" sz="half" idx="10"/>
          </p:nvPr>
        </p:nvSpPr>
        <p:spPr/>
        <p:txBody>
          <a:bodyPr/>
          <a:lstStyle/>
          <a:p>
            <a:fld id="{45823DB9-AFC1-2145-BED6-481E182A76F4}" type="datetimeFigureOut">
              <a:rPr lang="en-US" smtClean="0"/>
              <a:t>8/3/2026</a:t>
            </a:fld>
            <a:endParaRPr lang="en-US"/>
          </a:p>
        </p:txBody>
      </p:sp>
      <p:sp>
        <p:nvSpPr>
          <p:cNvPr id="8" name="Footer Placeholder 7">
            <a:extLst>
              <a:ext uri="{FF2B5EF4-FFF2-40B4-BE49-F238E27FC236}">
                <a16:creationId xmlns:a16="http://schemas.microsoft.com/office/drawing/2014/main" id="{D1549453-6B55-C112-281A-A7986735D7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DD67A8F-D6EB-D04B-92BB-F0257917FCD0}"/>
              </a:ext>
            </a:extLst>
          </p:cNvPr>
          <p:cNvSpPr>
            <a:spLocks noGrp="1"/>
          </p:cNvSpPr>
          <p:nvPr>
            <p:ph type="sldNum" sz="quarter" idx="12"/>
          </p:nvPr>
        </p:nvSpPr>
        <p:spPr/>
        <p:txBody>
          <a:bodyPr/>
          <a:lstStyle/>
          <a:p>
            <a:fld id="{67DDF62B-9B3A-CD45-BFD1-FC7FED4FB07F}" type="slidenum">
              <a:rPr lang="en-US" smtClean="0"/>
              <a:t>‹#›</a:t>
            </a:fld>
            <a:endParaRPr lang="en-US"/>
          </a:p>
        </p:txBody>
      </p:sp>
    </p:spTree>
    <p:extLst>
      <p:ext uri="{BB962C8B-B14F-4D97-AF65-F5344CB8AC3E}">
        <p14:creationId xmlns:p14="http://schemas.microsoft.com/office/powerpoint/2010/main" val="3444680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53C01-4E31-44A8-AC41-62A07DA3056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28E394-7655-3954-9DD9-377958E58955}"/>
              </a:ext>
            </a:extLst>
          </p:cNvPr>
          <p:cNvSpPr>
            <a:spLocks noGrp="1"/>
          </p:cNvSpPr>
          <p:nvPr>
            <p:ph type="dt" sz="half" idx="10"/>
          </p:nvPr>
        </p:nvSpPr>
        <p:spPr/>
        <p:txBody>
          <a:bodyPr/>
          <a:lstStyle/>
          <a:p>
            <a:fld id="{45823DB9-AFC1-2145-BED6-481E182A76F4}" type="datetimeFigureOut">
              <a:rPr lang="en-US" smtClean="0"/>
              <a:t>8/3/2026</a:t>
            </a:fld>
            <a:endParaRPr lang="en-US"/>
          </a:p>
        </p:txBody>
      </p:sp>
      <p:sp>
        <p:nvSpPr>
          <p:cNvPr id="4" name="Footer Placeholder 3">
            <a:extLst>
              <a:ext uri="{FF2B5EF4-FFF2-40B4-BE49-F238E27FC236}">
                <a16:creationId xmlns:a16="http://schemas.microsoft.com/office/drawing/2014/main" id="{8CC16D74-3725-CC39-0319-FF1FD56255D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692BE0-C963-7AE6-17BF-25847253C172}"/>
              </a:ext>
            </a:extLst>
          </p:cNvPr>
          <p:cNvSpPr>
            <a:spLocks noGrp="1"/>
          </p:cNvSpPr>
          <p:nvPr>
            <p:ph type="sldNum" sz="quarter" idx="12"/>
          </p:nvPr>
        </p:nvSpPr>
        <p:spPr/>
        <p:txBody>
          <a:bodyPr/>
          <a:lstStyle/>
          <a:p>
            <a:fld id="{67DDF62B-9B3A-CD45-BFD1-FC7FED4FB07F}" type="slidenum">
              <a:rPr lang="en-US" smtClean="0"/>
              <a:t>‹#›</a:t>
            </a:fld>
            <a:endParaRPr lang="en-US"/>
          </a:p>
        </p:txBody>
      </p:sp>
    </p:spTree>
    <p:extLst>
      <p:ext uri="{BB962C8B-B14F-4D97-AF65-F5344CB8AC3E}">
        <p14:creationId xmlns:p14="http://schemas.microsoft.com/office/powerpoint/2010/main" val="1793033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6F8E30-C99E-29AE-B006-59F27A83D996}"/>
              </a:ext>
            </a:extLst>
          </p:cNvPr>
          <p:cNvSpPr>
            <a:spLocks noGrp="1"/>
          </p:cNvSpPr>
          <p:nvPr>
            <p:ph type="dt" sz="half" idx="10"/>
          </p:nvPr>
        </p:nvSpPr>
        <p:spPr/>
        <p:txBody>
          <a:bodyPr/>
          <a:lstStyle/>
          <a:p>
            <a:fld id="{45823DB9-AFC1-2145-BED6-481E182A76F4}" type="datetimeFigureOut">
              <a:rPr lang="en-US" smtClean="0"/>
              <a:t>8/3/2026</a:t>
            </a:fld>
            <a:endParaRPr lang="en-US"/>
          </a:p>
        </p:txBody>
      </p:sp>
      <p:sp>
        <p:nvSpPr>
          <p:cNvPr id="3" name="Footer Placeholder 2">
            <a:extLst>
              <a:ext uri="{FF2B5EF4-FFF2-40B4-BE49-F238E27FC236}">
                <a16:creationId xmlns:a16="http://schemas.microsoft.com/office/drawing/2014/main" id="{0E97EA73-B71E-2DF3-8114-42D259880A2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104251C-621A-4C53-A31F-CDAEA40FC1BC}"/>
              </a:ext>
            </a:extLst>
          </p:cNvPr>
          <p:cNvSpPr>
            <a:spLocks noGrp="1"/>
          </p:cNvSpPr>
          <p:nvPr>
            <p:ph type="sldNum" sz="quarter" idx="12"/>
          </p:nvPr>
        </p:nvSpPr>
        <p:spPr/>
        <p:txBody>
          <a:bodyPr/>
          <a:lstStyle/>
          <a:p>
            <a:fld id="{67DDF62B-9B3A-CD45-BFD1-FC7FED4FB07F}" type="slidenum">
              <a:rPr lang="en-US" smtClean="0"/>
              <a:t>‹#›</a:t>
            </a:fld>
            <a:endParaRPr lang="en-US"/>
          </a:p>
        </p:txBody>
      </p:sp>
    </p:spTree>
    <p:extLst>
      <p:ext uri="{BB962C8B-B14F-4D97-AF65-F5344CB8AC3E}">
        <p14:creationId xmlns:p14="http://schemas.microsoft.com/office/powerpoint/2010/main" val="1661158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B45D4-4B62-AA9A-3148-061D450868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BD99A0B-5BDC-DA8E-1A4A-5FF4D6FC11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AEA362E-81D8-639B-07CE-E19B3E3550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851E22-F0FA-670C-1A24-8675B9B8C32A}"/>
              </a:ext>
            </a:extLst>
          </p:cNvPr>
          <p:cNvSpPr>
            <a:spLocks noGrp="1"/>
          </p:cNvSpPr>
          <p:nvPr>
            <p:ph type="dt" sz="half" idx="10"/>
          </p:nvPr>
        </p:nvSpPr>
        <p:spPr/>
        <p:txBody>
          <a:bodyPr/>
          <a:lstStyle/>
          <a:p>
            <a:fld id="{45823DB9-AFC1-2145-BED6-481E182A76F4}" type="datetimeFigureOut">
              <a:rPr lang="en-US" smtClean="0"/>
              <a:t>8/3/2026</a:t>
            </a:fld>
            <a:endParaRPr lang="en-US"/>
          </a:p>
        </p:txBody>
      </p:sp>
      <p:sp>
        <p:nvSpPr>
          <p:cNvPr id="6" name="Footer Placeholder 5">
            <a:extLst>
              <a:ext uri="{FF2B5EF4-FFF2-40B4-BE49-F238E27FC236}">
                <a16:creationId xmlns:a16="http://schemas.microsoft.com/office/drawing/2014/main" id="{E14407AB-CB86-3407-F654-554BE96CCF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967E64-27FD-67F4-9F97-64CD55368E26}"/>
              </a:ext>
            </a:extLst>
          </p:cNvPr>
          <p:cNvSpPr>
            <a:spLocks noGrp="1"/>
          </p:cNvSpPr>
          <p:nvPr>
            <p:ph type="sldNum" sz="quarter" idx="12"/>
          </p:nvPr>
        </p:nvSpPr>
        <p:spPr/>
        <p:txBody>
          <a:bodyPr/>
          <a:lstStyle/>
          <a:p>
            <a:fld id="{67DDF62B-9B3A-CD45-BFD1-FC7FED4FB07F}" type="slidenum">
              <a:rPr lang="en-US" smtClean="0"/>
              <a:t>‹#›</a:t>
            </a:fld>
            <a:endParaRPr lang="en-US"/>
          </a:p>
        </p:txBody>
      </p:sp>
    </p:spTree>
    <p:extLst>
      <p:ext uri="{BB962C8B-B14F-4D97-AF65-F5344CB8AC3E}">
        <p14:creationId xmlns:p14="http://schemas.microsoft.com/office/powerpoint/2010/main" val="1893091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80B7B-C236-4A72-7C49-D63397B0A2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DD9177A-51C5-ED01-147B-02152FFA77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9ACBE1-BB38-7474-C9EA-4F1EA6A6E3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9EFE21-E6B7-94B2-6ECE-0E3BBA622F5C}"/>
              </a:ext>
            </a:extLst>
          </p:cNvPr>
          <p:cNvSpPr>
            <a:spLocks noGrp="1"/>
          </p:cNvSpPr>
          <p:nvPr>
            <p:ph type="dt" sz="half" idx="10"/>
          </p:nvPr>
        </p:nvSpPr>
        <p:spPr/>
        <p:txBody>
          <a:bodyPr/>
          <a:lstStyle/>
          <a:p>
            <a:fld id="{45823DB9-AFC1-2145-BED6-481E182A76F4}" type="datetimeFigureOut">
              <a:rPr lang="en-US" smtClean="0"/>
              <a:t>8/3/2026</a:t>
            </a:fld>
            <a:endParaRPr lang="en-US"/>
          </a:p>
        </p:txBody>
      </p:sp>
      <p:sp>
        <p:nvSpPr>
          <p:cNvPr id="6" name="Footer Placeholder 5">
            <a:extLst>
              <a:ext uri="{FF2B5EF4-FFF2-40B4-BE49-F238E27FC236}">
                <a16:creationId xmlns:a16="http://schemas.microsoft.com/office/drawing/2014/main" id="{998B4993-6BC3-414F-1691-352F56209A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7AA9DC-72F9-F6B5-9312-DE39A3854CC6}"/>
              </a:ext>
            </a:extLst>
          </p:cNvPr>
          <p:cNvSpPr>
            <a:spLocks noGrp="1"/>
          </p:cNvSpPr>
          <p:nvPr>
            <p:ph type="sldNum" sz="quarter" idx="12"/>
          </p:nvPr>
        </p:nvSpPr>
        <p:spPr/>
        <p:txBody>
          <a:bodyPr/>
          <a:lstStyle/>
          <a:p>
            <a:fld id="{67DDF62B-9B3A-CD45-BFD1-FC7FED4FB07F}" type="slidenum">
              <a:rPr lang="en-US" smtClean="0"/>
              <a:t>‹#›</a:t>
            </a:fld>
            <a:endParaRPr lang="en-US"/>
          </a:p>
        </p:txBody>
      </p:sp>
    </p:spTree>
    <p:extLst>
      <p:ext uri="{BB962C8B-B14F-4D97-AF65-F5344CB8AC3E}">
        <p14:creationId xmlns:p14="http://schemas.microsoft.com/office/powerpoint/2010/main" val="4036269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B46E87-1194-552A-1EEF-9AD35433E0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2A603C0-F210-EEEE-E1B4-71855432C2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0582D3-A21E-0578-0A85-632441C651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5823DB9-AFC1-2145-BED6-481E182A76F4}" type="datetimeFigureOut">
              <a:rPr lang="en-US" smtClean="0"/>
              <a:t>8/3/2026</a:t>
            </a:fld>
            <a:endParaRPr lang="en-US"/>
          </a:p>
        </p:txBody>
      </p:sp>
      <p:sp>
        <p:nvSpPr>
          <p:cNvPr id="5" name="Footer Placeholder 4">
            <a:extLst>
              <a:ext uri="{FF2B5EF4-FFF2-40B4-BE49-F238E27FC236}">
                <a16:creationId xmlns:a16="http://schemas.microsoft.com/office/drawing/2014/main" id="{F9D658D0-E19D-2D55-AFF0-8B75217B6C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28A0F93-AEEC-FD49-9450-698C0EEE35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7DDF62B-9B3A-CD45-BFD1-FC7FED4FB07F}" type="slidenum">
              <a:rPr lang="en-US" smtClean="0"/>
              <a:t>‹#›</a:t>
            </a:fld>
            <a:endParaRPr lang="en-US"/>
          </a:p>
        </p:txBody>
      </p:sp>
    </p:spTree>
    <p:extLst>
      <p:ext uri="{BB962C8B-B14F-4D97-AF65-F5344CB8AC3E}">
        <p14:creationId xmlns:p14="http://schemas.microsoft.com/office/powerpoint/2010/main" val="3936826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Adam@yubasuttertransit.co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yubasuttertransit.com/current-requests-for-proposals"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Adam@yubasuttertransit.co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86B52-2CC0-0BCF-102F-3275F3489C85}"/>
              </a:ext>
            </a:extLst>
          </p:cNvPr>
          <p:cNvSpPr>
            <a:spLocks noGrp="1"/>
          </p:cNvSpPr>
          <p:nvPr>
            <p:ph type="ctrTitle"/>
          </p:nvPr>
        </p:nvSpPr>
        <p:spPr>
          <a:xfrm>
            <a:off x="261256" y="2487953"/>
            <a:ext cx="11660777" cy="1901167"/>
          </a:xfrm>
        </p:spPr>
        <p:txBody>
          <a:bodyPr anchor="ctr">
            <a:normAutofit fontScale="90000"/>
          </a:bodyPr>
          <a:lstStyle/>
          <a:p>
            <a:pPr algn="l">
              <a:lnSpc>
                <a:spcPct val="100000"/>
              </a:lnSpc>
            </a:pPr>
            <a:r>
              <a:rPr lang="en-US" dirty="0">
                <a:solidFill>
                  <a:srgbClr val="00613E"/>
                </a:solidFill>
                <a:latin typeface="Bahnschrift" panose="020B0502040204020203" pitchFamily="34" charset="0"/>
              </a:rPr>
              <a:t>Yuba-Sutter </a:t>
            </a:r>
            <a:br>
              <a:rPr lang="en-US" dirty="0">
                <a:solidFill>
                  <a:srgbClr val="00613E"/>
                </a:solidFill>
                <a:latin typeface="Bahnschrift" panose="020B0502040204020203" pitchFamily="34" charset="0"/>
              </a:rPr>
            </a:br>
            <a:r>
              <a:rPr lang="en-US" dirty="0">
                <a:solidFill>
                  <a:schemeClr val="bg1"/>
                </a:solidFill>
                <a:latin typeface="Bahnschrift" panose="020B0502040204020203" pitchFamily="34" charset="0"/>
              </a:rPr>
              <a:t>Next Generation Transit Facility</a:t>
            </a:r>
          </a:p>
        </p:txBody>
      </p:sp>
      <p:sp>
        <p:nvSpPr>
          <p:cNvPr id="3" name="TextBox 2">
            <a:extLst>
              <a:ext uri="{FF2B5EF4-FFF2-40B4-BE49-F238E27FC236}">
                <a16:creationId xmlns:a16="http://schemas.microsoft.com/office/drawing/2014/main" id="{00097402-6203-5CB7-CA85-CF84B4F19105}"/>
              </a:ext>
            </a:extLst>
          </p:cNvPr>
          <p:cNvSpPr txBox="1"/>
          <p:nvPr/>
        </p:nvSpPr>
        <p:spPr>
          <a:xfrm>
            <a:off x="2598821" y="4389120"/>
            <a:ext cx="6920564" cy="2092881"/>
          </a:xfrm>
          <a:prstGeom prst="rect">
            <a:avLst/>
          </a:prstGeom>
          <a:noFill/>
        </p:spPr>
        <p:txBody>
          <a:bodyPr wrap="square" rtlCol="0">
            <a:spAutoFit/>
          </a:bodyPr>
          <a:lstStyle/>
          <a:p>
            <a:pPr algn="ctr"/>
            <a:r>
              <a:rPr lang="en-US" sz="2600" dirty="0">
                <a:solidFill>
                  <a:schemeClr val="bg1"/>
                </a:solidFill>
                <a:latin typeface="Bahnschrift" panose="020B0502040204020203" pitchFamily="34" charset="0"/>
              </a:rPr>
              <a:t>RFP No. 04-26</a:t>
            </a:r>
          </a:p>
          <a:p>
            <a:pPr algn="ctr"/>
            <a:r>
              <a:rPr lang="en-US" sz="2600" dirty="0">
                <a:solidFill>
                  <a:schemeClr val="bg1"/>
                </a:solidFill>
                <a:latin typeface="Bahnschrift" panose="020B0502040204020203" pitchFamily="34" charset="0"/>
              </a:rPr>
              <a:t>Construction Quality Assurance Services</a:t>
            </a:r>
          </a:p>
          <a:p>
            <a:pPr algn="ctr"/>
            <a:r>
              <a:rPr lang="en-US" sz="2600" dirty="0">
                <a:solidFill>
                  <a:schemeClr val="bg1"/>
                </a:solidFill>
                <a:latin typeface="Bahnschrift" panose="020B0502040204020203" pitchFamily="34" charset="0"/>
              </a:rPr>
              <a:t>Pre-Proposal Conference</a:t>
            </a:r>
          </a:p>
          <a:p>
            <a:pPr algn="ctr"/>
            <a:r>
              <a:rPr lang="en-US" sz="2600" dirty="0">
                <a:solidFill>
                  <a:schemeClr val="bg1"/>
                </a:solidFill>
                <a:latin typeface="Bahnschrift" panose="020B0502040204020203" pitchFamily="34" charset="0"/>
              </a:rPr>
              <a:t>08/04/2026</a:t>
            </a:r>
          </a:p>
          <a:p>
            <a:pPr algn="ctr"/>
            <a:r>
              <a:rPr lang="en-US" sz="2600" dirty="0">
                <a:solidFill>
                  <a:schemeClr val="bg1"/>
                </a:solidFill>
                <a:latin typeface="Bahnschrift" panose="020B0502040204020203" pitchFamily="34" charset="0"/>
              </a:rPr>
              <a:t>3:00pm PT</a:t>
            </a:r>
          </a:p>
        </p:txBody>
      </p:sp>
    </p:spTree>
    <p:extLst>
      <p:ext uri="{BB962C8B-B14F-4D97-AF65-F5344CB8AC3E}">
        <p14:creationId xmlns:p14="http://schemas.microsoft.com/office/powerpoint/2010/main" val="2430047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C3822-6E3B-90F8-7DBF-50AC44970F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506965-9506-78C1-10FE-F1836303F1E4}"/>
              </a:ext>
            </a:extLst>
          </p:cNvPr>
          <p:cNvSpPr>
            <a:spLocks noGrp="1"/>
          </p:cNvSpPr>
          <p:nvPr>
            <p:ph type="title"/>
          </p:nvPr>
        </p:nvSpPr>
        <p:spPr>
          <a:xfrm>
            <a:off x="838200" y="460098"/>
            <a:ext cx="10515600" cy="610235"/>
          </a:xfrm>
        </p:spPr>
        <p:txBody>
          <a:bodyPr anchor="t">
            <a:normAutofit/>
          </a:bodyPr>
          <a:lstStyle/>
          <a:p>
            <a:r>
              <a:rPr lang="en-US" sz="3600" dirty="0">
                <a:solidFill>
                  <a:srgbClr val="00613E"/>
                </a:solidFill>
                <a:latin typeface="Bahnschrift"/>
              </a:rPr>
              <a:t>Proposer Minimum Qualifications</a:t>
            </a:r>
            <a:endParaRPr lang="en-US" sz="3600" dirty="0">
              <a:solidFill>
                <a:srgbClr val="00613E"/>
              </a:solidFill>
              <a:latin typeface="Bahnschrift" panose="020B0502040204020203" pitchFamily="34" charset="0"/>
            </a:endParaRPr>
          </a:p>
        </p:txBody>
      </p:sp>
      <p:pic>
        <p:nvPicPr>
          <p:cNvPr id="4" name="Picture 3">
            <a:extLst>
              <a:ext uri="{FF2B5EF4-FFF2-40B4-BE49-F238E27FC236}">
                <a16:creationId xmlns:a16="http://schemas.microsoft.com/office/drawing/2014/main" id="{65EA41F2-4D58-A45E-F505-2B9D12B7DF2E}"/>
              </a:ext>
            </a:extLst>
          </p:cNvPr>
          <p:cNvPicPr>
            <a:picLocks noChangeAspect="1"/>
          </p:cNvPicPr>
          <p:nvPr/>
        </p:nvPicPr>
        <p:blipFill>
          <a:blip r:embed="rId3"/>
          <a:stretch>
            <a:fillRect/>
          </a:stretch>
        </p:blipFill>
        <p:spPr>
          <a:xfrm>
            <a:off x="1506070" y="1070333"/>
            <a:ext cx="8820017" cy="5592181"/>
          </a:xfrm>
          <a:prstGeom prst="rect">
            <a:avLst/>
          </a:prstGeom>
        </p:spPr>
      </p:pic>
    </p:spTree>
    <p:extLst>
      <p:ext uri="{BB962C8B-B14F-4D97-AF65-F5344CB8AC3E}">
        <p14:creationId xmlns:p14="http://schemas.microsoft.com/office/powerpoint/2010/main" val="774381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C5113-0329-9592-46D8-498E9FEF50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347E60-5FAF-6398-1827-DDDD4BFF199D}"/>
              </a:ext>
            </a:extLst>
          </p:cNvPr>
          <p:cNvSpPr>
            <a:spLocks noGrp="1"/>
          </p:cNvSpPr>
          <p:nvPr>
            <p:ph type="title"/>
          </p:nvPr>
        </p:nvSpPr>
        <p:spPr>
          <a:xfrm>
            <a:off x="838200" y="486992"/>
            <a:ext cx="10515600" cy="610235"/>
          </a:xfrm>
        </p:spPr>
        <p:txBody>
          <a:bodyPr anchor="t">
            <a:normAutofit/>
          </a:bodyPr>
          <a:lstStyle/>
          <a:p>
            <a:r>
              <a:rPr lang="en-US" sz="3600" dirty="0">
                <a:solidFill>
                  <a:srgbClr val="00613E"/>
                </a:solidFill>
                <a:latin typeface="Bahnschrift"/>
              </a:rPr>
              <a:t>Proposal Evaluation</a:t>
            </a:r>
            <a:endParaRPr lang="en-US" sz="3600" dirty="0">
              <a:solidFill>
                <a:srgbClr val="00613E"/>
              </a:solidFill>
              <a:latin typeface="Bahnschrift" panose="020B0502040204020203" pitchFamily="34" charset="0"/>
            </a:endParaRPr>
          </a:p>
        </p:txBody>
      </p:sp>
      <p:sp>
        <p:nvSpPr>
          <p:cNvPr id="3" name="Content Placeholder 2">
            <a:extLst>
              <a:ext uri="{FF2B5EF4-FFF2-40B4-BE49-F238E27FC236}">
                <a16:creationId xmlns:a16="http://schemas.microsoft.com/office/drawing/2014/main" id="{A21FBFD1-DF23-3B88-0BE5-4A21A47D7B39}"/>
              </a:ext>
            </a:extLst>
          </p:cNvPr>
          <p:cNvSpPr>
            <a:spLocks noGrp="1"/>
          </p:cNvSpPr>
          <p:nvPr>
            <p:ph idx="1"/>
          </p:nvPr>
        </p:nvSpPr>
        <p:spPr>
          <a:xfrm>
            <a:off x="838199" y="1205192"/>
            <a:ext cx="10439399" cy="2317937"/>
          </a:xfrm>
        </p:spPr>
        <p:txBody>
          <a:bodyPr vert="horz" lIns="91440" tIns="45720" rIns="91440" bIns="45720" rtlCol="0" anchor="t">
            <a:normAutofit lnSpcReduction="10000"/>
          </a:bodyPr>
          <a:lstStyle/>
          <a:p>
            <a:pPr marL="0" indent="0">
              <a:buNone/>
            </a:pPr>
            <a:r>
              <a:rPr lang="en-US" altLang="en-US" sz="2600" dirty="0">
                <a:solidFill>
                  <a:srgbClr val="454546"/>
                </a:solidFill>
              </a:rPr>
              <a:t>Selection of the Proposer will be made in accordance with California Government Code Section 4525 et. seq. The selection of professional services is made on the basis of demonstrated competence and professional qualifications necessary for the satisfactory performance of the services at a price determined by the Authority as being fair and reasonable. The Authority will evaluate Proposals with respect to established evaluation criteria.</a:t>
            </a:r>
          </a:p>
          <a:p>
            <a:pPr marL="342900" indent="-342900">
              <a:buFont typeface="Calibri" panose="020B0604020202020204" pitchFamily="34" charset="0"/>
              <a:buChar char="-"/>
            </a:pPr>
            <a:endParaRPr lang="en-US" sz="2000" dirty="0">
              <a:solidFill>
                <a:srgbClr val="454546"/>
              </a:solidFill>
              <a:latin typeface="Avenir Book" panose="02000503020000020003" pitchFamily="2" charset="0"/>
            </a:endParaRPr>
          </a:p>
          <a:p>
            <a:pPr marL="0" indent="0">
              <a:buNone/>
            </a:pPr>
            <a:endParaRPr lang="en-US" sz="2000" dirty="0">
              <a:solidFill>
                <a:srgbClr val="454546"/>
              </a:solidFill>
              <a:latin typeface="Avenir Book" panose="02000503020000020003" pitchFamily="2" charset="0"/>
            </a:endParaRPr>
          </a:p>
        </p:txBody>
      </p:sp>
      <p:pic>
        <p:nvPicPr>
          <p:cNvPr id="7" name="Picture 6">
            <a:extLst>
              <a:ext uri="{FF2B5EF4-FFF2-40B4-BE49-F238E27FC236}">
                <a16:creationId xmlns:a16="http://schemas.microsoft.com/office/drawing/2014/main" id="{3A3D9C9B-8BD2-1AA7-E519-2BEF83BB0C52}"/>
              </a:ext>
            </a:extLst>
          </p:cNvPr>
          <p:cNvPicPr>
            <a:picLocks noChangeAspect="1"/>
          </p:cNvPicPr>
          <p:nvPr/>
        </p:nvPicPr>
        <p:blipFill>
          <a:blip r:embed="rId3"/>
          <a:stretch>
            <a:fillRect/>
          </a:stretch>
        </p:blipFill>
        <p:spPr>
          <a:xfrm>
            <a:off x="861437" y="3631094"/>
            <a:ext cx="10469126" cy="2812248"/>
          </a:xfrm>
          <a:prstGeom prst="rect">
            <a:avLst/>
          </a:prstGeom>
        </p:spPr>
      </p:pic>
    </p:spTree>
    <p:extLst>
      <p:ext uri="{BB962C8B-B14F-4D97-AF65-F5344CB8AC3E}">
        <p14:creationId xmlns:p14="http://schemas.microsoft.com/office/powerpoint/2010/main" val="4286416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BC9FA-07AD-B1ED-F849-88299F542D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9AB0E4-0A80-A590-EF90-6794BD713FE5}"/>
              </a:ext>
            </a:extLst>
          </p:cNvPr>
          <p:cNvSpPr>
            <a:spLocks noGrp="1"/>
          </p:cNvSpPr>
          <p:nvPr>
            <p:ph type="title"/>
          </p:nvPr>
        </p:nvSpPr>
        <p:spPr>
          <a:xfrm>
            <a:off x="838200" y="908333"/>
            <a:ext cx="10515600" cy="610235"/>
          </a:xfrm>
        </p:spPr>
        <p:txBody>
          <a:bodyPr anchor="t">
            <a:normAutofit/>
          </a:bodyPr>
          <a:lstStyle/>
          <a:p>
            <a:r>
              <a:rPr lang="en-US" sz="3600" dirty="0">
                <a:solidFill>
                  <a:srgbClr val="00613E"/>
                </a:solidFill>
                <a:latin typeface="Bahnschrift"/>
              </a:rPr>
              <a:t>Proposer Instructions</a:t>
            </a:r>
            <a:endParaRPr lang="en-US" sz="3600" dirty="0">
              <a:solidFill>
                <a:srgbClr val="00613E"/>
              </a:solidFill>
              <a:latin typeface="Bahnschrift" panose="020B0502040204020203" pitchFamily="34" charset="0"/>
            </a:endParaRPr>
          </a:p>
        </p:txBody>
      </p:sp>
      <p:sp>
        <p:nvSpPr>
          <p:cNvPr id="3" name="Content Placeholder 2">
            <a:extLst>
              <a:ext uri="{FF2B5EF4-FFF2-40B4-BE49-F238E27FC236}">
                <a16:creationId xmlns:a16="http://schemas.microsoft.com/office/drawing/2014/main" id="{6AE12ED3-65C0-8D4B-029F-479E778169DD}"/>
              </a:ext>
            </a:extLst>
          </p:cNvPr>
          <p:cNvSpPr>
            <a:spLocks noGrp="1"/>
          </p:cNvSpPr>
          <p:nvPr>
            <p:ph idx="1"/>
          </p:nvPr>
        </p:nvSpPr>
        <p:spPr>
          <a:xfrm>
            <a:off x="723901" y="1895475"/>
            <a:ext cx="10439399" cy="4329064"/>
          </a:xfrm>
        </p:spPr>
        <p:txBody>
          <a:bodyPr vert="horz" lIns="91440" tIns="45720" rIns="91440" bIns="45720" rtlCol="0" anchor="t">
            <a:normAutofit lnSpcReduction="10000"/>
          </a:bodyPr>
          <a:lstStyle/>
          <a:p>
            <a:r>
              <a:rPr lang="en-US" altLang="en-US" sz="2600" dirty="0">
                <a:solidFill>
                  <a:srgbClr val="454546"/>
                </a:solidFill>
              </a:rPr>
              <a:t>Review the RFP documents in their entirety.</a:t>
            </a:r>
          </a:p>
          <a:p>
            <a:endParaRPr lang="en-US" altLang="en-US" sz="2600" dirty="0">
              <a:solidFill>
                <a:srgbClr val="454546"/>
              </a:solidFill>
            </a:endParaRPr>
          </a:p>
          <a:p>
            <a:r>
              <a:rPr lang="en-US" altLang="en-US" sz="2600" dirty="0">
                <a:solidFill>
                  <a:srgbClr val="454546"/>
                </a:solidFill>
              </a:rPr>
              <a:t>Please ensure that your firm complies with all requirements of this RFP before submitting your proposal.</a:t>
            </a:r>
          </a:p>
          <a:p>
            <a:pPr marL="0" indent="0">
              <a:buNone/>
            </a:pPr>
            <a:endParaRPr lang="en-US" altLang="en-US" sz="2600" dirty="0">
              <a:solidFill>
                <a:srgbClr val="454546"/>
              </a:solidFill>
            </a:endParaRPr>
          </a:p>
          <a:p>
            <a:r>
              <a:rPr lang="en-US" altLang="en-US" sz="2600" dirty="0">
                <a:solidFill>
                  <a:srgbClr val="454546"/>
                </a:solidFill>
              </a:rPr>
              <a:t>Failure to meet the requirements of the RFP may deem your proposal non-responsive.</a:t>
            </a:r>
          </a:p>
          <a:p>
            <a:endParaRPr lang="en-US" altLang="en-US" sz="2600" dirty="0">
              <a:solidFill>
                <a:srgbClr val="454546"/>
              </a:solidFill>
            </a:endParaRPr>
          </a:p>
          <a:p>
            <a:r>
              <a:rPr lang="en-US" altLang="en-US" sz="2600" dirty="0">
                <a:solidFill>
                  <a:srgbClr val="454546"/>
                </a:solidFill>
              </a:rPr>
              <a:t>Proposals must be submitted in strict compliance with the Proposal Instructions as prescribed within the RFP</a:t>
            </a:r>
          </a:p>
          <a:p>
            <a:endParaRPr lang="en-US" altLang="en-US" sz="2600" dirty="0">
              <a:solidFill>
                <a:srgbClr val="454546"/>
              </a:solidFill>
            </a:endParaRPr>
          </a:p>
          <a:p>
            <a:pPr marL="342900" indent="-342900">
              <a:buFont typeface="Calibri" panose="020B0604020202020204" pitchFamily="34" charset="0"/>
              <a:buChar char="-"/>
            </a:pPr>
            <a:endParaRPr lang="en-US" sz="2000" dirty="0">
              <a:solidFill>
                <a:srgbClr val="454546"/>
              </a:solidFill>
              <a:latin typeface="Avenir Book" panose="02000503020000020003" pitchFamily="2" charset="0"/>
            </a:endParaRPr>
          </a:p>
          <a:p>
            <a:pPr marL="0" indent="0">
              <a:buNone/>
            </a:pPr>
            <a:endParaRPr lang="en-US" sz="2000" dirty="0">
              <a:solidFill>
                <a:srgbClr val="454546"/>
              </a:solidFill>
              <a:latin typeface="Avenir Book" panose="02000503020000020003" pitchFamily="2" charset="0"/>
            </a:endParaRPr>
          </a:p>
        </p:txBody>
      </p:sp>
    </p:spTree>
    <p:extLst>
      <p:ext uri="{BB962C8B-B14F-4D97-AF65-F5344CB8AC3E}">
        <p14:creationId xmlns:p14="http://schemas.microsoft.com/office/powerpoint/2010/main" val="25782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F3E22-EEB5-BE59-782A-52B008DE74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D18688-E90B-11F3-06C4-82BC219D94A4}"/>
              </a:ext>
            </a:extLst>
          </p:cNvPr>
          <p:cNvSpPr>
            <a:spLocks noGrp="1"/>
          </p:cNvSpPr>
          <p:nvPr>
            <p:ph type="title"/>
          </p:nvPr>
        </p:nvSpPr>
        <p:spPr>
          <a:xfrm>
            <a:off x="838200" y="908333"/>
            <a:ext cx="10515600" cy="610235"/>
          </a:xfrm>
        </p:spPr>
        <p:txBody>
          <a:bodyPr anchor="t">
            <a:normAutofit/>
          </a:bodyPr>
          <a:lstStyle/>
          <a:p>
            <a:r>
              <a:rPr lang="en-US" sz="3600" dirty="0">
                <a:solidFill>
                  <a:srgbClr val="00613E"/>
                </a:solidFill>
                <a:latin typeface="Bahnschrift" panose="020B0502040204020203" pitchFamily="34" charset="0"/>
              </a:rPr>
              <a:t>Questions</a:t>
            </a:r>
          </a:p>
        </p:txBody>
      </p:sp>
      <p:sp>
        <p:nvSpPr>
          <p:cNvPr id="3" name="Content Placeholder 2">
            <a:extLst>
              <a:ext uri="{FF2B5EF4-FFF2-40B4-BE49-F238E27FC236}">
                <a16:creationId xmlns:a16="http://schemas.microsoft.com/office/drawing/2014/main" id="{F0D0CBEC-151F-B5ED-F1CE-A8A7E76FC49E}"/>
              </a:ext>
            </a:extLst>
          </p:cNvPr>
          <p:cNvSpPr>
            <a:spLocks noGrp="1"/>
          </p:cNvSpPr>
          <p:nvPr>
            <p:ph idx="1"/>
          </p:nvPr>
        </p:nvSpPr>
        <p:spPr>
          <a:xfrm>
            <a:off x="598054" y="2056679"/>
            <a:ext cx="10515600" cy="3892988"/>
          </a:xfrm>
        </p:spPr>
        <p:txBody>
          <a:bodyPr>
            <a:normAutofit lnSpcReduction="10000"/>
          </a:bodyPr>
          <a:lstStyle/>
          <a:p>
            <a:r>
              <a:rPr lang="en-US" sz="2600" dirty="0">
                <a:solidFill>
                  <a:srgbClr val="454546"/>
                </a:solidFill>
                <a:latin typeface="Avenir Book" panose="02000503020000020003" pitchFamily="2" charset="0"/>
              </a:rPr>
              <a:t>All questions and inquiries should be formally submitted </a:t>
            </a:r>
            <a:r>
              <a:rPr lang="en-US" sz="2600" dirty="0">
                <a:solidFill>
                  <a:srgbClr val="454546"/>
                </a:solidFill>
                <a:latin typeface="Avenir Book" panose="02000503020000020003" pitchFamily="2" charset="0"/>
                <a:hlinkClick r:id="rId3"/>
              </a:rPr>
              <a:t>Adam@yubasuttertransit.com</a:t>
            </a:r>
            <a:r>
              <a:rPr lang="en-US" sz="2600" dirty="0">
                <a:solidFill>
                  <a:srgbClr val="454546"/>
                </a:solidFill>
                <a:latin typeface="Avenir Book" panose="02000503020000020003" pitchFamily="2" charset="0"/>
              </a:rPr>
              <a:t> no later than 3:00 pm, PST, August 12, 2026. </a:t>
            </a:r>
          </a:p>
          <a:p>
            <a:endParaRPr lang="en-US" altLang="en-US" sz="2600" dirty="0">
              <a:solidFill>
                <a:srgbClr val="454546"/>
              </a:solidFill>
              <a:latin typeface="Avenir Book" panose="02000503020000020003" pitchFamily="2" charset="0"/>
            </a:endParaRPr>
          </a:p>
          <a:p>
            <a:r>
              <a:rPr lang="en-US" altLang="en-US" sz="2600" dirty="0">
                <a:solidFill>
                  <a:srgbClr val="454546"/>
                </a:solidFill>
                <a:latin typeface="Avenir Book" panose="02000503020000020003" pitchFamily="2" charset="0"/>
              </a:rPr>
              <a:t>Questions will be addressed via an addendum and posted on </a:t>
            </a:r>
            <a:r>
              <a:rPr lang="en-US" altLang="en-US" sz="2600" dirty="0">
                <a:latin typeface="Avenir Book" panose="02000503020000020003"/>
                <a:hlinkClick r:id="rId4"/>
              </a:rPr>
              <a:t>https://www.yubasuttertransit.com/current-requests-for-proposals</a:t>
            </a:r>
            <a:r>
              <a:rPr lang="en-US" altLang="en-US" sz="2600" dirty="0">
                <a:latin typeface="Avenir Book" panose="02000503020000020003"/>
              </a:rPr>
              <a:t> </a:t>
            </a:r>
            <a:endParaRPr lang="en-US" sz="2600" dirty="0">
              <a:solidFill>
                <a:srgbClr val="454546"/>
              </a:solidFill>
              <a:latin typeface="Avenir Book" panose="02000503020000020003"/>
            </a:endParaRPr>
          </a:p>
          <a:p>
            <a:pPr marL="0" indent="0">
              <a:buNone/>
            </a:pPr>
            <a:endParaRPr lang="en-US" sz="2600" dirty="0">
              <a:solidFill>
                <a:srgbClr val="454546"/>
              </a:solidFill>
              <a:latin typeface="Avenir Book" panose="02000503020000020003" pitchFamily="2" charset="0"/>
            </a:endParaRPr>
          </a:p>
          <a:p>
            <a:r>
              <a:rPr lang="en-US" sz="2600" dirty="0">
                <a:solidFill>
                  <a:srgbClr val="454546"/>
                </a:solidFill>
                <a:latin typeface="Avenir Book" panose="02000503020000020003" pitchFamily="2" charset="0"/>
              </a:rPr>
              <a:t>Verbal information provided during this meeting is strictly non-binding</a:t>
            </a:r>
          </a:p>
          <a:p>
            <a:endParaRPr lang="en-US" sz="2600" dirty="0">
              <a:solidFill>
                <a:srgbClr val="454546"/>
              </a:solidFill>
              <a:latin typeface="Avenir Book" panose="02000503020000020003" pitchFamily="2" charset="0"/>
            </a:endParaRPr>
          </a:p>
          <a:p>
            <a:r>
              <a:rPr lang="en-US" sz="2600" dirty="0">
                <a:solidFill>
                  <a:srgbClr val="454546"/>
                </a:solidFill>
                <a:latin typeface="Avenir Book" panose="02000503020000020003" pitchFamily="2" charset="0"/>
              </a:rPr>
              <a:t>The Authority wants to ensure all proposers receive the same information</a:t>
            </a:r>
          </a:p>
        </p:txBody>
      </p:sp>
    </p:spTree>
    <p:extLst>
      <p:ext uri="{BB962C8B-B14F-4D97-AF65-F5344CB8AC3E}">
        <p14:creationId xmlns:p14="http://schemas.microsoft.com/office/powerpoint/2010/main" val="1724716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D4B8325-79C6-1395-95D7-4EBDE6B898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0FAD21-91EA-0B19-786D-D0247630ADA8}"/>
              </a:ext>
            </a:extLst>
          </p:cNvPr>
          <p:cNvSpPr>
            <a:spLocks noGrp="1"/>
          </p:cNvSpPr>
          <p:nvPr>
            <p:ph type="title"/>
          </p:nvPr>
        </p:nvSpPr>
        <p:spPr>
          <a:xfrm>
            <a:off x="838200" y="2446474"/>
            <a:ext cx="10515600" cy="1325563"/>
          </a:xfrm>
        </p:spPr>
        <p:txBody>
          <a:bodyPr>
            <a:normAutofit/>
          </a:bodyPr>
          <a:lstStyle/>
          <a:p>
            <a:pPr algn="ctr"/>
            <a:r>
              <a:rPr lang="en-US" sz="7200" dirty="0">
                <a:solidFill>
                  <a:schemeClr val="bg1"/>
                </a:solidFill>
                <a:latin typeface="Bahnschrift" panose="020B0502040204020203" pitchFamily="34" charset="0"/>
              </a:rPr>
              <a:t>Thank You</a:t>
            </a:r>
            <a:endParaRPr lang="en-US" sz="7200" b="1" dirty="0">
              <a:solidFill>
                <a:schemeClr val="bg1"/>
              </a:solidFill>
              <a:latin typeface="Bahnschrift" panose="020B0502040204020203" pitchFamily="34" charset="0"/>
            </a:endParaRPr>
          </a:p>
        </p:txBody>
      </p:sp>
    </p:spTree>
    <p:extLst>
      <p:ext uri="{BB962C8B-B14F-4D97-AF65-F5344CB8AC3E}">
        <p14:creationId xmlns:p14="http://schemas.microsoft.com/office/powerpoint/2010/main" val="2368941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EA8EE-9B27-F56E-F003-9DB8D1535E28}"/>
              </a:ext>
            </a:extLst>
          </p:cNvPr>
          <p:cNvSpPr>
            <a:spLocks noGrp="1"/>
          </p:cNvSpPr>
          <p:nvPr>
            <p:ph type="title"/>
          </p:nvPr>
        </p:nvSpPr>
        <p:spPr/>
        <p:txBody>
          <a:bodyPr/>
          <a:lstStyle/>
          <a:p>
            <a:r>
              <a:rPr lang="en-US" sz="3600">
                <a:solidFill>
                  <a:srgbClr val="00613E"/>
                </a:solidFill>
                <a:latin typeface="Bahnschrift" panose="020B0502040204020203" pitchFamily="34" charset="0"/>
              </a:rPr>
              <a:t>Agenda</a:t>
            </a:r>
          </a:p>
        </p:txBody>
      </p:sp>
      <p:sp>
        <p:nvSpPr>
          <p:cNvPr id="3" name="Content Placeholder 2">
            <a:extLst>
              <a:ext uri="{FF2B5EF4-FFF2-40B4-BE49-F238E27FC236}">
                <a16:creationId xmlns:a16="http://schemas.microsoft.com/office/drawing/2014/main" id="{9C54F8C6-E11F-89AA-48A8-82CA93794309}"/>
              </a:ext>
            </a:extLst>
          </p:cNvPr>
          <p:cNvSpPr>
            <a:spLocks noGrp="1"/>
          </p:cNvSpPr>
          <p:nvPr>
            <p:ph idx="1"/>
          </p:nvPr>
        </p:nvSpPr>
        <p:spPr>
          <a:xfrm>
            <a:off x="1190625" y="1690688"/>
            <a:ext cx="8039100" cy="4351338"/>
          </a:xfrm>
        </p:spPr>
        <p:txBody>
          <a:bodyPr>
            <a:normAutofit fontScale="85000" lnSpcReduction="20000"/>
          </a:bodyPr>
          <a:lstStyle/>
          <a:p>
            <a:pPr marL="514350" indent="-514350">
              <a:buFont typeface="+mj-lt"/>
              <a:buAutoNum type="arabicPeriod"/>
            </a:pPr>
            <a:r>
              <a:rPr lang="en-US" dirty="0">
                <a:latin typeface="Avenir Book" panose="02000503020000020003"/>
              </a:rPr>
              <a:t>Introductions</a:t>
            </a:r>
          </a:p>
          <a:p>
            <a:pPr marL="514350" indent="-514350">
              <a:buFont typeface="+mj-lt"/>
              <a:buAutoNum type="arabicPeriod"/>
            </a:pPr>
            <a:r>
              <a:rPr lang="en-US" dirty="0">
                <a:latin typeface="Avenir Book" panose="02000503020000020003"/>
              </a:rPr>
              <a:t>Purpose</a:t>
            </a:r>
          </a:p>
          <a:p>
            <a:pPr marL="514350" indent="-514350">
              <a:buFont typeface="+mj-lt"/>
              <a:buAutoNum type="arabicPeriod"/>
            </a:pPr>
            <a:r>
              <a:rPr lang="en-US" dirty="0">
                <a:latin typeface="Avenir Book" panose="02000503020000020003"/>
              </a:rPr>
              <a:t>Project Background</a:t>
            </a:r>
          </a:p>
          <a:p>
            <a:pPr marL="514350" indent="-514350">
              <a:buFont typeface="+mj-lt"/>
              <a:buAutoNum type="arabicPeriod"/>
            </a:pPr>
            <a:r>
              <a:rPr lang="en-US" dirty="0">
                <a:latin typeface="Avenir Book" panose="02000503020000020003"/>
              </a:rPr>
              <a:t>Project Location</a:t>
            </a:r>
          </a:p>
          <a:p>
            <a:pPr marL="514350" indent="-514350">
              <a:buFont typeface="+mj-lt"/>
              <a:buAutoNum type="arabicPeriod"/>
            </a:pPr>
            <a:r>
              <a:rPr lang="en-US" dirty="0">
                <a:latin typeface="Avenir Book" panose="02000503020000020003"/>
              </a:rPr>
              <a:t>Key Facility Features</a:t>
            </a:r>
          </a:p>
          <a:p>
            <a:pPr marL="514350" indent="-514350">
              <a:buFont typeface="+mj-lt"/>
              <a:buAutoNum type="arabicPeriod"/>
            </a:pPr>
            <a:r>
              <a:rPr lang="en-US" dirty="0">
                <a:latin typeface="Avenir Book" panose="02000503020000020003"/>
              </a:rPr>
              <a:t>Scope Overview</a:t>
            </a:r>
          </a:p>
          <a:p>
            <a:pPr marL="514350" indent="-514350">
              <a:buFont typeface="+mj-lt"/>
              <a:buAutoNum type="arabicPeriod"/>
            </a:pPr>
            <a:r>
              <a:rPr lang="en-US" dirty="0">
                <a:latin typeface="Avenir Book" panose="02000503020000020003"/>
              </a:rPr>
              <a:t>RFP Schedule of Events</a:t>
            </a:r>
          </a:p>
          <a:p>
            <a:pPr marL="514350" indent="-514350">
              <a:buFont typeface="+mj-lt"/>
              <a:buAutoNum type="arabicPeriod"/>
            </a:pPr>
            <a:r>
              <a:rPr lang="en-US" dirty="0">
                <a:latin typeface="Avenir Book" panose="02000503020000020003"/>
              </a:rPr>
              <a:t>Proposer Minimum Qualifications</a:t>
            </a:r>
          </a:p>
          <a:p>
            <a:pPr marL="514350" indent="-514350">
              <a:buFont typeface="+mj-lt"/>
              <a:buAutoNum type="arabicPeriod"/>
            </a:pPr>
            <a:r>
              <a:rPr lang="en-US" dirty="0">
                <a:latin typeface="Avenir Book" panose="02000503020000020003"/>
              </a:rPr>
              <a:t>Proposal Evaluation</a:t>
            </a:r>
          </a:p>
          <a:p>
            <a:pPr marL="514350" indent="-514350">
              <a:buFont typeface="+mj-lt"/>
              <a:buAutoNum type="arabicPeriod"/>
            </a:pPr>
            <a:r>
              <a:rPr lang="en-US" dirty="0">
                <a:latin typeface="Avenir Book" panose="02000503020000020003"/>
              </a:rPr>
              <a:t>Proposer Instructions</a:t>
            </a:r>
          </a:p>
          <a:p>
            <a:pPr marL="514350" indent="-514350">
              <a:buFont typeface="+mj-lt"/>
              <a:buAutoNum type="arabicPeriod"/>
            </a:pPr>
            <a:r>
              <a:rPr lang="en-US" dirty="0">
                <a:latin typeface="Avenir Book" panose="02000503020000020003"/>
              </a:rPr>
              <a:t>Questions</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3969972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D0A32-0D21-649A-ABE3-10AE5ED5E5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D4A292-39DD-95D2-8756-144B36968483}"/>
              </a:ext>
            </a:extLst>
          </p:cNvPr>
          <p:cNvSpPr>
            <a:spLocks noGrp="1"/>
          </p:cNvSpPr>
          <p:nvPr>
            <p:ph type="title"/>
          </p:nvPr>
        </p:nvSpPr>
        <p:spPr>
          <a:xfrm>
            <a:off x="676276" y="898808"/>
            <a:ext cx="10515600" cy="610235"/>
          </a:xfrm>
        </p:spPr>
        <p:txBody>
          <a:bodyPr anchor="t">
            <a:normAutofit/>
          </a:bodyPr>
          <a:lstStyle/>
          <a:p>
            <a:r>
              <a:rPr lang="en-US" sz="3600" dirty="0">
                <a:solidFill>
                  <a:srgbClr val="00613E"/>
                </a:solidFill>
                <a:latin typeface="Bahnschrift" panose="020B0502040204020203" pitchFamily="34" charset="0"/>
              </a:rPr>
              <a:t>Introductions</a:t>
            </a:r>
          </a:p>
        </p:txBody>
      </p:sp>
      <p:sp>
        <p:nvSpPr>
          <p:cNvPr id="3" name="Content Placeholder 2">
            <a:extLst>
              <a:ext uri="{FF2B5EF4-FFF2-40B4-BE49-F238E27FC236}">
                <a16:creationId xmlns:a16="http://schemas.microsoft.com/office/drawing/2014/main" id="{957D9F43-B094-DB9D-1317-064ACD3CB9AF}"/>
              </a:ext>
            </a:extLst>
          </p:cNvPr>
          <p:cNvSpPr>
            <a:spLocks noGrp="1"/>
          </p:cNvSpPr>
          <p:nvPr>
            <p:ph idx="1"/>
          </p:nvPr>
        </p:nvSpPr>
        <p:spPr>
          <a:xfrm>
            <a:off x="676276" y="1790700"/>
            <a:ext cx="7553324" cy="4329064"/>
          </a:xfrm>
        </p:spPr>
        <p:txBody>
          <a:bodyPr>
            <a:normAutofit fontScale="77500" lnSpcReduction="20000"/>
          </a:bodyPr>
          <a:lstStyle/>
          <a:p>
            <a:pPr marL="0" indent="0">
              <a:buNone/>
            </a:pPr>
            <a:r>
              <a:rPr lang="en-US" sz="3400" dirty="0">
                <a:solidFill>
                  <a:srgbClr val="454546"/>
                </a:solidFill>
                <a:latin typeface="Avenir Book" panose="02000503020000020003" pitchFamily="2" charset="0"/>
              </a:rPr>
              <a:t>Yuba-Sutter Transit Authority (Authority)</a:t>
            </a:r>
          </a:p>
          <a:p>
            <a:r>
              <a:rPr lang="en-US" sz="2000" dirty="0">
                <a:latin typeface="Avenir Book" panose="02000503020000020003" pitchFamily="2" charset="0"/>
              </a:rPr>
              <a:t>Matt Mauk, Executive Director</a:t>
            </a:r>
            <a:endParaRPr lang="en-US" sz="1800" dirty="0">
              <a:latin typeface="Avenir Book" panose="02000503020000020003" pitchFamily="2" charset="0"/>
            </a:endParaRPr>
          </a:p>
          <a:p>
            <a:pPr marL="0" indent="0">
              <a:buNone/>
            </a:pPr>
            <a:endParaRPr lang="en-US" sz="2000" dirty="0">
              <a:solidFill>
                <a:srgbClr val="454546"/>
              </a:solidFill>
              <a:latin typeface="Avenir Book" panose="02000503020000020003" pitchFamily="2" charset="0"/>
            </a:endParaRPr>
          </a:p>
          <a:p>
            <a:pPr marL="0" indent="0">
              <a:buNone/>
            </a:pPr>
            <a:r>
              <a:rPr lang="en-US" sz="3400" dirty="0">
                <a:solidFill>
                  <a:srgbClr val="454546"/>
                </a:solidFill>
                <a:latin typeface="Avenir Book" panose="02000503020000020003" pitchFamily="2" charset="0"/>
              </a:rPr>
              <a:t>The LeFlore Group</a:t>
            </a:r>
          </a:p>
          <a:p>
            <a:r>
              <a:rPr lang="en-US" sz="2100" dirty="0">
                <a:latin typeface="Avenir Book" panose="02000503020000020003" pitchFamily="2" charset="0"/>
              </a:rPr>
              <a:t>Terrance Brown, Owner’s Representative</a:t>
            </a:r>
          </a:p>
          <a:p>
            <a:r>
              <a:rPr lang="en-US" sz="2100" dirty="0">
                <a:latin typeface="Avenir Book" panose="02000503020000020003" pitchFamily="2" charset="0"/>
              </a:rPr>
              <a:t>Rudy LeFlore, Owner’s Representative</a:t>
            </a:r>
          </a:p>
          <a:p>
            <a:pPr marL="0" indent="0">
              <a:buNone/>
            </a:pPr>
            <a:endParaRPr lang="en-US" sz="2100" dirty="0">
              <a:latin typeface="Avenir Book" panose="02000503020000020003" pitchFamily="2" charset="0"/>
            </a:endParaRPr>
          </a:p>
          <a:p>
            <a:pPr marL="0" indent="0">
              <a:buNone/>
            </a:pPr>
            <a:r>
              <a:rPr lang="en-US" sz="3400" dirty="0">
                <a:solidFill>
                  <a:srgbClr val="454546"/>
                </a:solidFill>
                <a:latin typeface="Avenir Book" panose="02000503020000020003" pitchFamily="2" charset="0"/>
              </a:rPr>
              <a:t>Attendees</a:t>
            </a:r>
          </a:p>
          <a:p>
            <a:pPr marL="0" indent="0">
              <a:buNone/>
            </a:pPr>
            <a:r>
              <a:rPr lang="en-US" sz="2100" dirty="0">
                <a:latin typeface="Avenir Book" panose="02000503020000020003" pitchFamily="2" charset="0"/>
              </a:rPr>
              <a:t>Please introduce yourselves, and place the following information in the chat:</a:t>
            </a:r>
          </a:p>
          <a:p>
            <a:r>
              <a:rPr lang="en-US" sz="2100" dirty="0">
                <a:latin typeface="Avenir Book" panose="02000503020000020003" pitchFamily="2" charset="0"/>
              </a:rPr>
              <a:t>Name</a:t>
            </a:r>
          </a:p>
          <a:p>
            <a:r>
              <a:rPr lang="en-US" sz="2100" dirty="0">
                <a:latin typeface="Avenir Book" panose="02000503020000020003" pitchFamily="2" charset="0"/>
              </a:rPr>
              <a:t>Company</a:t>
            </a:r>
          </a:p>
          <a:p>
            <a:r>
              <a:rPr lang="en-US" sz="2100" dirty="0">
                <a:latin typeface="Avenir Book" panose="02000503020000020003" pitchFamily="2" charset="0"/>
              </a:rPr>
              <a:t>Title</a:t>
            </a:r>
          </a:p>
          <a:p>
            <a:r>
              <a:rPr lang="en-US" sz="2100" dirty="0">
                <a:latin typeface="Avenir Book" panose="02000503020000020003" pitchFamily="2" charset="0"/>
              </a:rPr>
              <a:t>Email Address</a:t>
            </a:r>
          </a:p>
          <a:p>
            <a:pPr marL="0" indent="0">
              <a:buNone/>
            </a:pPr>
            <a:endParaRPr lang="en-US" sz="2100" dirty="0">
              <a:latin typeface="Avenir Book" panose="02000503020000020003" pitchFamily="2" charset="0"/>
            </a:endParaRPr>
          </a:p>
          <a:p>
            <a:pPr marL="0" indent="0">
              <a:buNone/>
            </a:pPr>
            <a:endParaRPr lang="en-US" sz="2000" dirty="0">
              <a:solidFill>
                <a:srgbClr val="454546"/>
              </a:solidFill>
              <a:latin typeface="Avenir Book" panose="02000503020000020003" pitchFamily="2" charset="0"/>
            </a:endParaRPr>
          </a:p>
        </p:txBody>
      </p:sp>
    </p:spTree>
    <p:extLst>
      <p:ext uri="{BB962C8B-B14F-4D97-AF65-F5344CB8AC3E}">
        <p14:creationId xmlns:p14="http://schemas.microsoft.com/office/powerpoint/2010/main" val="3653857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4151F-9909-E463-9DAB-B00218AD81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F85592-033E-C079-B52F-ACB84C169F2A}"/>
              </a:ext>
            </a:extLst>
          </p:cNvPr>
          <p:cNvSpPr>
            <a:spLocks noGrp="1"/>
          </p:cNvSpPr>
          <p:nvPr>
            <p:ph type="title"/>
          </p:nvPr>
        </p:nvSpPr>
        <p:spPr>
          <a:xfrm>
            <a:off x="838200" y="908333"/>
            <a:ext cx="10515600" cy="610235"/>
          </a:xfrm>
        </p:spPr>
        <p:txBody>
          <a:bodyPr anchor="t">
            <a:normAutofit/>
          </a:bodyPr>
          <a:lstStyle/>
          <a:p>
            <a:r>
              <a:rPr lang="en-US" sz="3600" dirty="0">
                <a:solidFill>
                  <a:srgbClr val="00613E"/>
                </a:solidFill>
                <a:latin typeface="Bahnschrift"/>
              </a:rPr>
              <a:t>Purpose</a:t>
            </a:r>
            <a:endParaRPr lang="en-US" sz="3600" dirty="0">
              <a:solidFill>
                <a:srgbClr val="00613E"/>
              </a:solidFill>
              <a:latin typeface="Bahnschrift" panose="020B0502040204020203" pitchFamily="34" charset="0"/>
            </a:endParaRPr>
          </a:p>
        </p:txBody>
      </p:sp>
      <p:sp>
        <p:nvSpPr>
          <p:cNvPr id="3" name="Content Placeholder 2">
            <a:extLst>
              <a:ext uri="{FF2B5EF4-FFF2-40B4-BE49-F238E27FC236}">
                <a16:creationId xmlns:a16="http://schemas.microsoft.com/office/drawing/2014/main" id="{CBBB6BE9-962C-7284-7FB4-4A263C5B9083}"/>
              </a:ext>
            </a:extLst>
          </p:cNvPr>
          <p:cNvSpPr>
            <a:spLocks noGrp="1"/>
          </p:cNvSpPr>
          <p:nvPr>
            <p:ph idx="1"/>
          </p:nvPr>
        </p:nvSpPr>
        <p:spPr>
          <a:xfrm>
            <a:off x="723901" y="1895475"/>
            <a:ext cx="10439399" cy="4329064"/>
          </a:xfrm>
        </p:spPr>
        <p:txBody>
          <a:bodyPr vert="horz" lIns="91440" tIns="45720" rIns="91440" bIns="45720" rtlCol="0" anchor="t">
            <a:normAutofit/>
          </a:bodyPr>
          <a:lstStyle/>
          <a:p>
            <a:pPr marL="0" indent="0">
              <a:buNone/>
            </a:pPr>
            <a:r>
              <a:rPr lang="en-US" altLang="en-US" sz="2900" dirty="0">
                <a:solidFill>
                  <a:srgbClr val="454546"/>
                </a:solidFill>
              </a:rPr>
              <a:t>The purpose of today's meeting will be to provide an overview of the project and RFP requirements.</a:t>
            </a:r>
          </a:p>
          <a:p>
            <a:endParaRPr lang="en-US" altLang="en-US" sz="2900" dirty="0">
              <a:solidFill>
                <a:srgbClr val="454546"/>
              </a:solidFill>
            </a:endParaRPr>
          </a:p>
          <a:p>
            <a:pPr marL="0" indent="0">
              <a:buNone/>
            </a:pPr>
            <a:r>
              <a:rPr lang="en-US" altLang="en-US" sz="2900" dirty="0">
                <a:solidFill>
                  <a:srgbClr val="454546"/>
                </a:solidFill>
              </a:rPr>
              <a:t>After today’s conference, if you have additional questions, they must be submitted to  </a:t>
            </a:r>
            <a:r>
              <a:rPr lang="en-US" altLang="en-US" sz="2900" dirty="0">
                <a:solidFill>
                  <a:srgbClr val="454546"/>
                </a:solidFill>
                <a:hlinkClick r:id="rId3"/>
              </a:rPr>
              <a:t>Adam@yubasuttertransit.com</a:t>
            </a:r>
            <a:r>
              <a:rPr lang="en-US" altLang="en-US" sz="2900" dirty="0">
                <a:solidFill>
                  <a:srgbClr val="454546"/>
                </a:solidFill>
              </a:rPr>
              <a:t> no later than </a:t>
            </a:r>
            <a:r>
              <a:rPr lang="en-US" altLang="en-US" sz="2900" b="1" dirty="0">
                <a:solidFill>
                  <a:srgbClr val="454546"/>
                </a:solidFill>
              </a:rPr>
              <a:t>3:00</a:t>
            </a:r>
            <a:r>
              <a:rPr lang="en-US" altLang="en-US" sz="2900" dirty="0">
                <a:solidFill>
                  <a:srgbClr val="454546"/>
                </a:solidFill>
              </a:rPr>
              <a:t> </a:t>
            </a:r>
            <a:r>
              <a:rPr lang="en-US" altLang="en-US" sz="2900" b="1" dirty="0">
                <a:solidFill>
                  <a:srgbClr val="454546"/>
                </a:solidFill>
              </a:rPr>
              <a:t>pm</a:t>
            </a:r>
            <a:r>
              <a:rPr lang="en-US" altLang="en-US" sz="2900" dirty="0">
                <a:solidFill>
                  <a:srgbClr val="454546"/>
                </a:solidFill>
              </a:rPr>
              <a:t>, </a:t>
            </a:r>
            <a:r>
              <a:rPr lang="en-US" altLang="en-US" sz="2900" b="1" dirty="0">
                <a:solidFill>
                  <a:srgbClr val="454546"/>
                </a:solidFill>
              </a:rPr>
              <a:t>PST, </a:t>
            </a:r>
            <a:r>
              <a:rPr lang="en-US" altLang="en-US" sz="2900" b="1" u="sng" dirty="0">
                <a:solidFill>
                  <a:srgbClr val="454546"/>
                </a:solidFill>
              </a:rPr>
              <a:t>August 12, 2026. </a:t>
            </a:r>
            <a:endParaRPr lang="en-US" altLang="en-US" sz="2900" dirty="0">
              <a:solidFill>
                <a:srgbClr val="454546"/>
              </a:solidFill>
            </a:endParaRPr>
          </a:p>
          <a:p>
            <a:pPr marL="342900" indent="-342900">
              <a:buFont typeface="Calibri" panose="020B0604020202020204" pitchFamily="34" charset="0"/>
              <a:buChar char="-"/>
            </a:pPr>
            <a:endParaRPr lang="en-US" sz="2000" dirty="0">
              <a:solidFill>
                <a:srgbClr val="454546"/>
              </a:solidFill>
              <a:latin typeface="Avenir Book" panose="02000503020000020003" pitchFamily="2" charset="0"/>
            </a:endParaRPr>
          </a:p>
          <a:p>
            <a:pPr marL="342900" indent="-342900">
              <a:buFont typeface="Calibri" panose="020B0604020202020204" pitchFamily="34" charset="0"/>
              <a:buChar char="-"/>
            </a:pPr>
            <a:endParaRPr lang="en-US" sz="2000" dirty="0">
              <a:solidFill>
                <a:srgbClr val="454546"/>
              </a:solidFill>
              <a:latin typeface="Avenir Book" panose="02000503020000020003" pitchFamily="2" charset="0"/>
            </a:endParaRPr>
          </a:p>
          <a:p>
            <a:pPr marL="0" indent="0">
              <a:buNone/>
            </a:pPr>
            <a:endParaRPr lang="en-US" sz="2000" dirty="0">
              <a:solidFill>
                <a:srgbClr val="454546"/>
              </a:solidFill>
              <a:latin typeface="Avenir Book" panose="02000503020000020003" pitchFamily="2" charset="0"/>
            </a:endParaRPr>
          </a:p>
        </p:txBody>
      </p:sp>
    </p:spTree>
    <p:extLst>
      <p:ext uri="{BB962C8B-B14F-4D97-AF65-F5344CB8AC3E}">
        <p14:creationId xmlns:p14="http://schemas.microsoft.com/office/powerpoint/2010/main" val="674314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6CD42-2864-91EC-2417-1734BF45DE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96B9CC-974C-2C24-E18A-583B0CEB00B6}"/>
              </a:ext>
            </a:extLst>
          </p:cNvPr>
          <p:cNvSpPr>
            <a:spLocks noGrp="1"/>
          </p:cNvSpPr>
          <p:nvPr>
            <p:ph type="title"/>
          </p:nvPr>
        </p:nvSpPr>
        <p:spPr>
          <a:xfrm>
            <a:off x="838200" y="908333"/>
            <a:ext cx="10515600" cy="610235"/>
          </a:xfrm>
        </p:spPr>
        <p:txBody>
          <a:bodyPr anchor="t">
            <a:normAutofit/>
          </a:bodyPr>
          <a:lstStyle/>
          <a:p>
            <a:r>
              <a:rPr lang="en-US" sz="3600" dirty="0">
                <a:solidFill>
                  <a:srgbClr val="00613E"/>
                </a:solidFill>
                <a:latin typeface="Bahnschrift"/>
              </a:rPr>
              <a:t>Project Background</a:t>
            </a:r>
            <a:endParaRPr lang="en-US" sz="3600" dirty="0">
              <a:solidFill>
                <a:srgbClr val="00613E"/>
              </a:solidFill>
              <a:latin typeface="Bahnschrift" panose="020B0502040204020203" pitchFamily="34" charset="0"/>
            </a:endParaRPr>
          </a:p>
        </p:txBody>
      </p:sp>
      <p:sp>
        <p:nvSpPr>
          <p:cNvPr id="3" name="Content Placeholder 2">
            <a:extLst>
              <a:ext uri="{FF2B5EF4-FFF2-40B4-BE49-F238E27FC236}">
                <a16:creationId xmlns:a16="http://schemas.microsoft.com/office/drawing/2014/main" id="{D95DB264-6818-36C1-70C8-0C8DDA222DE6}"/>
              </a:ext>
            </a:extLst>
          </p:cNvPr>
          <p:cNvSpPr>
            <a:spLocks noGrp="1"/>
          </p:cNvSpPr>
          <p:nvPr>
            <p:ph idx="1"/>
          </p:nvPr>
        </p:nvSpPr>
        <p:spPr>
          <a:xfrm>
            <a:off x="723901" y="1895475"/>
            <a:ext cx="10439399" cy="4329064"/>
          </a:xfrm>
        </p:spPr>
        <p:txBody>
          <a:bodyPr vert="horz" lIns="91440" tIns="45720" rIns="91440" bIns="45720" rtlCol="0" anchor="t">
            <a:normAutofit/>
          </a:bodyPr>
          <a:lstStyle/>
          <a:p>
            <a:pPr marL="0" indent="0">
              <a:buNone/>
            </a:pPr>
            <a:r>
              <a:rPr lang="en-US" altLang="en-US" sz="2000" dirty="0">
                <a:solidFill>
                  <a:srgbClr val="454546"/>
                </a:solidFill>
              </a:rPr>
              <a:t>The Authority intends to construct the Yuba-Sutter Transit Next Generation Transit Facility (NGTF), which will consist of a new administrative, operations, and maintenance facility. The NGTF calls for an approximate 15,000 sq. ft. maintenance building and a 14,000 sq. ft. administration and operations building, along with bus parking, a fuel bay, and a bus wash facility. The facility will be designed for the maintenance of the Authority’s bus fleet and may include energy resiliency features.</a:t>
            </a:r>
          </a:p>
          <a:p>
            <a:pPr marL="0" indent="0">
              <a:buNone/>
            </a:pPr>
            <a:endParaRPr lang="en-US" altLang="en-US" sz="2000" dirty="0">
              <a:solidFill>
                <a:srgbClr val="454546"/>
              </a:solidFill>
            </a:endParaRPr>
          </a:p>
          <a:p>
            <a:pPr marL="0" indent="0">
              <a:buNone/>
            </a:pPr>
            <a:r>
              <a:rPr lang="en-US" sz="2000" dirty="0">
                <a:solidFill>
                  <a:srgbClr val="454546"/>
                </a:solidFill>
              </a:rPr>
              <a:t>The Authority is requesting proposals from California-licensed architects, engineers, or contractors who meet the requirements of California Government Code Section 4529.5 for managing and supervising work on construction projects to provide construction quality assurance services for the NGTF. This project will be executed through a design-build delivery approach in accordance with the California Public Contract Code. </a:t>
            </a:r>
          </a:p>
          <a:p>
            <a:pPr marL="342900" indent="-342900">
              <a:buFont typeface="Calibri" panose="020B0604020202020204" pitchFamily="34" charset="0"/>
              <a:buChar char="-"/>
            </a:pPr>
            <a:endParaRPr lang="en-US" sz="2000" dirty="0">
              <a:solidFill>
                <a:srgbClr val="454546"/>
              </a:solidFill>
              <a:latin typeface="Avenir Book" panose="02000503020000020003" pitchFamily="2" charset="0"/>
            </a:endParaRPr>
          </a:p>
          <a:p>
            <a:pPr marL="0" indent="0">
              <a:buNone/>
            </a:pPr>
            <a:endParaRPr lang="en-US" sz="2000" dirty="0">
              <a:solidFill>
                <a:srgbClr val="454546"/>
              </a:solidFill>
              <a:latin typeface="Avenir Book" panose="02000503020000020003" pitchFamily="2" charset="0"/>
            </a:endParaRPr>
          </a:p>
        </p:txBody>
      </p:sp>
    </p:spTree>
    <p:extLst>
      <p:ext uri="{BB962C8B-B14F-4D97-AF65-F5344CB8AC3E}">
        <p14:creationId xmlns:p14="http://schemas.microsoft.com/office/powerpoint/2010/main" val="3418544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A084E-E5E0-ED2B-7137-F17AC18C64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371B1C-3075-F638-C319-C4690D311A57}"/>
              </a:ext>
            </a:extLst>
          </p:cNvPr>
          <p:cNvSpPr>
            <a:spLocks noGrp="1"/>
          </p:cNvSpPr>
          <p:nvPr>
            <p:ph type="title"/>
          </p:nvPr>
        </p:nvSpPr>
        <p:spPr>
          <a:xfrm>
            <a:off x="839283" y="899596"/>
            <a:ext cx="10515600" cy="610235"/>
          </a:xfrm>
        </p:spPr>
        <p:txBody>
          <a:bodyPr anchor="t">
            <a:normAutofit/>
          </a:bodyPr>
          <a:lstStyle/>
          <a:p>
            <a:r>
              <a:rPr lang="en-US" sz="3600" dirty="0">
                <a:solidFill>
                  <a:srgbClr val="00613E"/>
                </a:solidFill>
                <a:latin typeface="Bahnschrift" panose="020B0502040204020203" pitchFamily="34" charset="0"/>
              </a:rPr>
              <a:t>Project Location</a:t>
            </a:r>
          </a:p>
        </p:txBody>
      </p:sp>
      <p:sp>
        <p:nvSpPr>
          <p:cNvPr id="3" name="Content Placeholder 2">
            <a:extLst>
              <a:ext uri="{FF2B5EF4-FFF2-40B4-BE49-F238E27FC236}">
                <a16:creationId xmlns:a16="http://schemas.microsoft.com/office/drawing/2014/main" id="{A2B57C3A-538F-E52B-49DC-A7FA1CEBBC75}"/>
              </a:ext>
            </a:extLst>
          </p:cNvPr>
          <p:cNvSpPr>
            <a:spLocks noGrp="1"/>
          </p:cNvSpPr>
          <p:nvPr>
            <p:ph idx="1"/>
          </p:nvPr>
        </p:nvSpPr>
        <p:spPr>
          <a:xfrm>
            <a:off x="838199" y="1845776"/>
            <a:ext cx="6533201" cy="3892988"/>
          </a:xfrm>
        </p:spPr>
        <p:txBody>
          <a:bodyPr>
            <a:normAutofit/>
          </a:bodyPr>
          <a:lstStyle/>
          <a:p>
            <a:pPr marL="0" indent="0">
              <a:buNone/>
            </a:pPr>
            <a:r>
              <a:rPr lang="en-US" dirty="0">
                <a:solidFill>
                  <a:srgbClr val="454546"/>
                </a:solidFill>
                <a:latin typeface="Avenir Book" panose="02000503020000020003" pitchFamily="2" charset="0"/>
              </a:rPr>
              <a:t>The new facility is located at 6035 Avondale Avenue in Linda, CA</a:t>
            </a:r>
          </a:p>
          <a:p>
            <a:pPr lvl="1">
              <a:buFontTx/>
              <a:buChar char="-"/>
            </a:pPr>
            <a:r>
              <a:rPr lang="en-US" sz="2800" dirty="0">
                <a:solidFill>
                  <a:srgbClr val="454546"/>
                </a:solidFill>
                <a:latin typeface="Avenir Book" panose="02000503020000020003" pitchFamily="2" charset="0"/>
              </a:rPr>
              <a:t>19.72-acre property</a:t>
            </a:r>
          </a:p>
          <a:p>
            <a:pPr lvl="1">
              <a:buFontTx/>
              <a:buChar char="-"/>
            </a:pPr>
            <a:r>
              <a:rPr lang="en-US" sz="2800" dirty="0">
                <a:solidFill>
                  <a:srgbClr val="454546"/>
                </a:solidFill>
                <a:latin typeface="Avenir Book" panose="02000503020000020003" pitchFamily="2" charset="0"/>
              </a:rPr>
              <a:t>Excellent public and emergency response access </a:t>
            </a:r>
          </a:p>
          <a:p>
            <a:pPr lvl="1">
              <a:buFontTx/>
              <a:buChar char="-"/>
            </a:pPr>
            <a:r>
              <a:rPr lang="en-US" sz="2800" dirty="0">
                <a:solidFill>
                  <a:srgbClr val="454546"/>
                </a:solidFill>
                <a:latin typeface="Avenir Book" panose="02000503020000020003" pitchFamily="2" charset="0"/>
              </a:rPr>
              <a:t>Ample size for facility layout and circulation, including future expansion of fleet and/or solar farm</a:t>
            </a:r>
          </a:p>
        </p:txBody>
      </p:sp>
      <p:pic>
        <p:nvPicPr>
          <p:cNvPr id="6" name="Picture 5" descr="A map of a city&#10;&#10;AI-generated content may be incorrect.">
            <a:extLst>
              <a:ext uri="{FF2B5EF4-FFF2-40B4-BE49-F238E27FC236}">
                <a16:creationId xmlns:a16="http://schemas.microsoft.com/office/drawing/2014/main" id="{4D20F0F8-7CFC-F90A-74D9-C38C9BB3A6C4}"/>
              </a:ext>
            </a:extLst>
          </p:cNvPr>
          <p:cNvPicPr>
            <a:picLocks noChangeAspect="1"/>
          </p:cNvPicPr>
          <p:nvPr/>
        </p:nvPicPr>
        <p:blipFill>
          <a:blip r:embed="rId2"/>
          <a:srcRect l="17174" r="10000" b="712"/>
          <a:stretch>
            <a:fillRect/>
          </a:stretch>
        </p:blipFill>
        <p:spPr>
          <a:xfrm>
            <a:off x="7451480" y="1521069"/>
            <a:ext cx="3903403" cy="4567772"/>
          </a:xfrm>
          <a:prstGeom prst="rect">
            <a:avLst/>
          </a:prstGeom>
        </p:spPr>
      </p:pic>
      <p:sp>
        <p:nvSpPr>
          <p:cNvPr id="4" name="Freeform: Shape 3">
            <a:extLst>
              <a:ext uri="{FF2B5EF4-FFF2-40B4-BE49-F238E27FC236}">
                <a16:creationId xmlns:a16="http://schemas.microsoft.com/office/drawing/2014/main" id="{A64D61FF-77C7-C7DA-3901-4102B636116F}"/>
              </a:ext>
            </a:extLst>
          </p:cNvPr>
          <p:cNvSpPr/>
          <p:nvPr/>
        </p:nvSpPr>
        <p:spPr>
          <a:xfrm>
            <a:off x="7810500" y="3448050"/>
            <a:ext cx="3016250" cy="1981200"/>
          </a:xfrm>
          <a:custGeom>
            <a:avLst/>
            <a:gdLst>
              <a:gd name="connsiteX0" fmla="*/ 0 w 3016250"/>
              <a:gd name="connsiteY0" fmla="*/ 0 h 1981200"/>
              <a:gd name="connsiteX1" fmla="*/ 1365250 w 3016250"/>
              <a:gd name="connsiteY1" fmla="*/ 133350 h 1981200"/>
              <a:gd name="connsiteX2" fmla="*/ 3016250 w 3016250"/>
              <a:gd name="connsiteY2" fmla="*/ 1612900 h 1981200"/>
              <a:gd name="connsiteX3" fmla="*/ 1993900 w 3016250"/>
              <a:gd name="connsiteY3" fmla="*/ 1981200 h 1981200"/>
              <a:gd name="connsiteX4" fmla="*/ 0 w 3016250"/>
              <a:gd name="connsiteY4" fmla="*/ 0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6250" h="1981200">
                <a:moveTo>
                  <a:pt x="0" y="0"/>
                </a:moveTo>
                <a:lnTo>
                  <a:pt x="1365250" y="133350"/>
                </a:lnTo>
                <a:lnTo>
                  <a:pt x="3016250" y="1612900"/>
                </a:lnTo>
                <a:lnTo>
                  <a:pt x="1993900" y="1981200"/>
                </a:lnTo>
                <a:lnTo>
                  <a:pt x="0" y="0"/>
                </a:lnTo>
                <a:close/>
              </a:path>
            </a:pathLst>
          </a:cu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5CEB3933-31D7-D8E3-D19F-06EC0C767363}"/>
              </a:ext>
            </a:extLst>
          </p:cNvPr>
          <p:cNvSpPr/>
          <p:nvPr/>
        </p:nvSpPr>
        <p:spPr>
          <a:xfrm rot="2655330">
            <a:off x="8588275" y="4966066"/>
            <a:ext cx="1244958" cy="2897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408F31B-3D7F-D3B9-FCA9-84A74DC7F4AB}"/>
              </a:ext>
            </a:extLst>
          </p:cNvPr>
          <p:cNvSpPr txBox="1"/>
          <p:nvPr/>
        </p:nvSpPr>
        <p:spPr>
          <a:xfrm rot="2650610">
            <a:off x="8563163" y="4968566"/>
            <a:ext cx="138708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rgbClr val="FFFFFF"/>
                </a:solidFill>
              </a:rPr>
              <a:t>Avondale Ave</a:t>
            </a:r>
          </a:p>
        </p:txBody>
      </p:sp>
      <p:sp>
        <p:nvSpPr>
          <p:cNvPr id="11" name="Rectangle: Rounded Corners 10">
            <a:extLst>
              <a:ext uri="{FF2B5EF4-FFF2-40B4-BE49-F238E27FC236}">
                <a16:creationId xmlns:a16="http://schemas.microsoft.com/office/drawing/2014/main" id="{B0BE62AB-2898-9ED8-C3FA-58F4D9A7F7CE}"/>
              </a:ext>
            </a:extLst>
          </p:cNvPr>
          <p:cNvSpPr/>
          <p:nvPr/>
        </p:nvSpPr>
        <p:spPr>
          <a:xfrm rot="-1260000">
            <a:off x="9834058" y="5194132"/>
            <a:ext cx="1394314" cy="23895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F9B3A3D-17C3-4174-A622-2CB2A674F5E2}"/>
              </a:ext>
            </a:extLst>
          </p:cNvPr>
          <p:cNvSpPr txBox="1"/>
          <p:nvPr/>
        </p:nvSpPr>
        <p:spPr>
          <a:xfrm rot="20340000">
            <a:off x="9908798" y="5128895"/>
            <a:ext cx="138708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rgbClr val="FFFFFF"/>
                </a:solidFill>
              </a:rPr>
              <a:t>N Beale Road</a:t>
            </a:r>
          </a:p>
        </p:txBody>
      </p:sp>
    </p:spTree>
    <p:extLst>
      <p:ext uri="{BB962C8B-B14F-4D97-AF65-F5344CB8AC3E}">
        <p14:creationId xmlns:p14="http://schemas.microsoft.com/office/powerpoint/2010/main" val="209971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43524-A661-D493-BA33-C35A3411A9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8A9634-2EFF-15FE-838F-BA8B32662C55}"/>
              </a:ext>
            </a:extLst>
          </p:cNvPr>
          <p:cNvSpPr>
            <a:spLocks noGrp="1"/>
          </p:cNvSpPr>
          <p:nvPr>
            <p:ph type="title"/>
          </p:nvPr>
        </p:nvSpPr>
        <p:spPr>
          <a:xfrm>
            <a:off x="514928" y="832828"/>
            <a:ext cx="10515600" cy="610235"/>
          </a:xfrm>
        </p:spPr>
        <p:txBody>
          <a:bodyPr anchor="t">
            <a:normAutofit/>
          </a:bodyPr>
          <a:lstStyle/>
          <a:p>
            <a:r>
              <a:rPr lang="en-US" sz="3600" dirty="0">
                <a:solidFill>
                  <a:srgbClr val="00613E"/>
                </a:solidFill>
                <a:latin typeface="Bahnschrift" panose="020B0502040204020203" pitchFamily="34" charset="0"/>
              </a:rPr>
              <a:t>Key Facility Features</a:t>
            </a:r>
          </a:p>
        </p:txBody>
      </p:sp>
      <p:sp>
        <p:nvSpPr>
          <p:cNvPr id="3" name="Content Placeholder 2">
            <a:extLst>
              <a:ext uri="{FF2B5EF4-FFF2-40B4-BE49-F238E27FC236}">
                <a16:creationId xmlns:a16="http://schemas.microsoft.com/office/drawing/2014/main" id="{C8CBD4B2-6FA8-B6DE-D668-D4B6452BCCDF}"/>
              </a:ext>
            </a:extLst>
          </p:cNvPr>
          <p:cNvSpPr>
            <a:spLocks noGrp="1"/>
          </p:cNvSpPr>
          <p:nvPr>
            <p:ph idx="1"/>
          </p:nvPr>
        </p:nvSpPr>
        <p:spPr>
          <a:xfrm>
            <a:off x="514928" y="1752257"/>
            <a:ext cx="4315690" cy="4583887"/>
          </a:xfrm>
        </p:spPr>
        <p:txBody>
          <a:bodyPr>
            <a:normAutofit/>
          </a:bodyPr>
          <a:lstStyle/>
          <a:p>
            <a:r>
              <a:rPr lang="en-US" sz="2000" dirty="0">
                <a:latin typeface="Avenir Book" panose="02000503020000020003" pitchFamily="2" charset="0"/>
              </a:rPr>
              <a:t>Bus Maintenance Facility</a:t>
            </a:r>
          </a:p>
          <a:p>
            <a:r>
              <a:rPr lang="en-US" sz="2000" dirty="0">
                <a:latin typeface="Avenir Book" panose="02000503020000020003" pitchFamily="2" charset="0"/>
              </a:rPr>
              <a:t>Administrative and Operations Facility</a:t>
            </a:r>
          </a:p>
          <a:p>
            <a:r>
              <a:rPr lang="en-US" sz="2000" dirty="0">
                <a:latin typeface="Avenir Book" panose="02000503020000020003" pitchFamily="2" charset="0"/>
              </a:rPr>
              <a:t>Fuel and Bus Wash facilities</a:t>
            </a:r>
          </a:p>
          <a:p>
            <a:r>
              <a:rPr lang="en-US" sz="2000" dirty="0">
                <a:latin typeface="Avenir Book" panose="02000503020000020003" pitchFamily="2" charset="0"/>
              </a:rPr>
              <a:t>Separate employee and visitor parking</a:t>
            </a:r>
          </a:p>
          <a:p>
            <a:r>
              <a:rPr lang="en-US" sz="2000" dirty="0">
                <a:latin typeface="Avenir Book" panose="02000503020000020003" pitchFamily="2" charset="0"/>
              </a:rPr>
              <a:t>Facility space needed to accommodate increases in operators and admin staff to support future service levels</a:t>
            </a:r>
          </a:p>
          <a:p>
            <a:r>
              <a:rPr lang="en-US" sz="2000" dirty="0">
                <a:latin typeface="Avenir Book" panose="02000503020000020003" pitchFamily="2" charset="0"/>
              </a:rPr>
              <a:t>New traffic signal at Beale/Avondale, including enhanced bus stop</a:t>
            </a:r>
          </a:p>
          <a:p>
            <a:r>
              <a:rPr lang="en-US" sz="2000" dirty="0">
                <a:latin typeface="Avenir Book" panose="02000503020000020003" pitchFamily="2" charset="0"/>
              </a:rPr>
              <a:t>Mobility Hub: Including secure bike storage. </a:t>
            </a:r>
          </a:p>
          <a:p>
            <a:endParaRPr lang="en-US" sz="2100" dirty="0">
              <a:latin typeface="Avenir Book" panose="02000503020000020003" pitchFamily="2" charset="0"/>
            </a:endParaRPr>
          </a:p>
        </p:txBody>
      </p:sp>
      <p:pic>
        <p:nvPicPr>
          <p:cNvPr id="5" name="Picture 4">
            <a:extLst>
              <a:ext uri="{FF2B5EF4-FFF2-40B4-BE49-F238E27FC236}">
                <a16:creationId xmlns:a16="http://schemas.microsoft.com/office/drawing/2014/main" id="{DD66CA3A-961D-B6FC-5AAB-4B694D4B278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5029967" y="1752257"/>
            <a:ext cx="6937375" cy="4272915"/>
          </a:xfrm>
          <a:prstGeom prst="rect">
            <a:avLst/>
          </a:prstGeom>
          <a:noFill/>
          <a:ln>
            <a:solidFill>
              <a:schemeClr val="bg1">
                <a:lumMod val="65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06803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FCE87-B889-8EE6-0EF8-236BDF542F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FA5B08-E0A0-A606-B5F7-AD385794AE32}"/>
              </a:ext>
            </a:extLst>
          </p:cNvPr>
          <p:cNvSpPr>
            <a:spLocks noGrp="1"/>
          </p:cNvSpPr>
          <p:nvPr>
            <p:ph type="title"/>
          </p:nvPr>
        </p:nvSpPr>
        <p:spPr>
          <a:xfrm>
            <a:off x="676276" y="936856"/>
            <a:ext cx="10515600" cy="610235"/>
          </a:xfrm>
        </p:spPr>
        <p:txBody>
          <a:bodyPr anchor="t">
            <a:normAutofit/>
          </a:bodyPr>
          <a:lstStyle/>
          <a:p>
            <a:r>
              <a:rPr lang="en-US" sz="3600" dirty="0">
                <a:solidFill>
                  <a:srgbClr val="00613E"/>
                </a:solidFill>
                <a:latin typeface="Bahnschrift" panose="020B0502040204020203" pitchFamily="34" charset="0"/>
              </a:rPr>
              <a:t>Scope Overview</a:t>
            </a:r>
          </a:p>
        </p:txBody>
      </p:sp>
      <p:sp>
        <p:nvSpPr>
          <p:cNvPr id="3" name="Content Placeholder 2">
            <a:extLst>
              <a:ext uri="{FF2B5EF4-FFF2-40B4-BE49-F238E27FC236}">
                <a16:creationId xmlns:a16="http://schemas.microsoft.com/office/drawing/2014/main" id="{79A39D75-11B9-19EC-2B14-247D669D54A7}"/>
              </a:ext>
            </a:extLst>
          </p:cNvPr>
          <p:cNvSpPr>
            <a:spLocks noGrp="1"/>
          </p:cNvSpPr>
          <p:nvPr>
            <p:ph idx="1"/>
          </p:nvPr>
        </p:nvSpPr>
        <p:spPr>
          <a:xfrm>
            <a:off x="676276" y="1981200"/>
            <a:ext cx="4884015" cy="4329064"/>
          </a:xfrm>
        </p:spPr>
        <p:txBody>
          <a:bodyPr>
            <a:normAutofit lnSpcReduction="10000"/>
          </a:bodyPr>
          <a:lstStyle/>
          <a:p>
            <a:pPr marL="0" indent="0">
              <a:buNone/>
            </a:pPr>
            <a:r>
              <a:rPr lang="en-US" sz="2200" dirty="0">
                <a:solidFill>
                  <a:srgbClr val="454546"/>
                </a:solidFill>
                <a:latin typeface="Avenir Book" panose="02000503020000020003" pitchFamily="2" charset="0"/>
              </a:rPr>
              <a:t>Yuba-Sutter Transit is requesting proposals from qualified firms to:</a:t>
            </a:r>
          </a:p>
          <a:p>
            <a:pPr marL="400050" lvl="1"/>
            <a:r>
              <a:rPr lang="en-US" sz="2200" dirty="0">
                <a:solidFill>
                  <a:srgbClr val="454546"/>
                </a:solidFill>
                <a:latin typeface="Avenir Book" panose="02000503020000020003" pitchFamily="2" charset="0"/>
              </a:rPr>
              <a:t>Provide construction quality assurance and technical oversight services on behalf of the Authority, including oversight of the Design-Builder's compliance with the Contract Documents, scope, schedule, quality, safety, inspection, testing, commissioning, and related construction activities.</a:t>
            </a:r>
          </a:p>
          <a:p>
            <a:pPr marL="400050" lvl="1"/>
            <a:endParaRPr lang="en-US" sz="2200" dirty="0">
              <a:solidFill>
                <a:srgbClr val="454546"/>
              </a:solidFill>
              <a:latin typeface="Avenir Book" panose="02000503020000020003" pitchFamily="2" charset="0"/>
            </a:endParaRPr>
          </a:p>
          <a:p>
            <a:pPr marL="171450" lvl="1" indent="0">
              <a:buNone/>
            </a:pPr>
            <a:r>
              <a:rPr lang="en-US" sz="2200" b="1" dirty="0">
                <a:solidFill>
                  <a:srgbClr val="454546"/>
                </a:solidFill>
                <a:latin typeface="Avenir Book" panose="02000503020000020003" pitchFamily="2" charset="0"/>
              </a:rPr>
              <a:t>Please see RFP for specific requirements</a:t>
            </a:r>
          </a:p>
          <a:p>
            <a:pPr marL="400050" lvl="1"/>
            <a:endParaRPr lang="en-US" sz="2000" dirty="0">
              <a:solidFill>
                <a:srgbClr val="454546"/>
              </a:solidFill>
              <a:latin typeface="Avenir Book" panose="02000503020000020003" pitchFamily="2" charset="0"/>
            </a:endParaRPr>
          </a:p>
        </p:txBody>
      </p:sp>
      <p:pic>
        <p:nvPicPr>
          <p:cNvPr id="4" name="Picture 3">
            <a:extLst>
              <a:ext uri="{FF2B5EF4-FFF2-40B4-BE49-F238E27FC236}">
                <a16:creationId xmlns:a16="http://schemas.microsoft.com/office/drawing/2014/main" id="{0479640B-374E-4017-FFB2-C27D81234C9A}"/>
              </a:ext>
            </a:extLst>
          </p:cNvPr>
          <p:cNvPicPr>
            <a:picLocks noChangeAspect="1"/>
          </p:cNvPicPr>
          <p:nvPr/>
        </p:nvPicPr>
        <p:blipFill rotWithShape="1">
          <a:blip r:embed="rId3">
            <a:extLst>
              <a:ext uri="{28A0092B-C50C-407E-A947-70E740481C1C}">
                <a14:useLocalDpi xmlns:a14="http://schemas.microsoft.com/office/drawing/2010/main" val="0"/>
              </a:ext>
            </a:extLst>
          </a:blip>
          <a:srcRect l="39035" r="-1"/>
          <a:stretch/>
        </p:blipFill>
        <p:spPr bwMode="auto">
          <a:xfrm>
            <a:off x="5541426" y="1878468"/>
            <a:ext cx="6469053" cy="3684132"/>
          </a:xfrm>
          <a:prstGeom prst="rect">
            <a:avLst/>
          </a:prstGeom>
          <a:noFill/>
          <a:ln>
            <a:solidFill>
              <a:schemeClr val="tx1">
                <a:lumMod val="50000"/>
                <a:lumOff val="50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98457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04B63-3A8F-276C-11E1-83C7C5A99A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A85C13-CD7A-D012-FECF-8A7F4B764DE5}"/>
              </a:ext>
            </a:extLst>
          </p:cNvPr>
          <p:cNvSpPr>
            <a:spLocks noGrp="1"/>
          </p:cNvSpPr>
          <p:nvPr>
            <p:ph type="title"/>
          </p:nvPr>
        </p:nvSpPr>
        <p:spPr>
          <a:xfrm>
            <a:off x="838200" y="908333"/>
            <a:ext cx="10515600" cy="610235"/>
          </a:xfrm>
        </p:spPr>
        <p:txBody>
          <a:bodyPr anchor="t">
            <a:normAutofit/>
          </a:bodyPr>
          <a:lstStyle/>
          <a:p>
            <a:r>
              <a:rPr lang="en-US" sz="3600" dirty="0">
                <a:solidFill>
                  <a:srgbClr val="00613E"/>
                </a:solidFill>
                <a:latin typeface="Bahnschrift"/>
              </a:rPr>
              <a:t>RFP Schedule of Events</a:t>
            </a:r>
            <a:endParaRPr lang="en-US" sz="3600" dirty="0">
              <a:solidFill>
                <a:srgbClr val="00613E"/>
              </a:solidFill>
              <a:latin typeface="Bahnschrift" panose="020B0502040204020203" pitchFamily="34" charset="0"/>
            </a:endParaRPr>
          </a:p>
        </p:txBody>
      </p:sp>
      <p:pic>
        <p:nvPicPr>
          <p:cNvPr id="5" name="Picture 4">
            <a:extLst>
              <a:ext uri="{FF2B5EF4-FFF2-40B4-BE49-F238E27FC236}">
                <a16:creationId xmlns:a16="http://schemas.microsoft.com/office/drawing/2014/main" id="{38AB25BC-C399-F3A3-781A-FB908DE1295D}"/>
              </a:ext>
            </a:extLst>
          </p:cNvPr>
          <p:cNvPicPr>
            <a:picLocks noChangeAspect="1"/>
          </p:cNvPicPr>
          <p:nvPr/>
        </p:nvPicPr>
        <p:blipFill>
          <a:blip r:embed="rId3"/>
          <a:stretch>
            <a:fillRect/>
          </a:stretch>
        </p:blipFill>
        <p:spPr>
          <a:xfrm>
            <a:off x="1337615" y="1739381"/>
            <a:ext cx="9054159" cy="4366144"/>
          </a:xfrm>
          <a:prstGeom prst="rect">
            <a:avLst/>
          </a:prstGeom>
        </p:spPr>
      </p:pic>
    </p:spTree>
    <p:extLst>
      <p:ext uri="{BB962C8B-B14F-4D97-AF65-F5344CB8AC3E}">
        <p14:creationId xmlns:p14="http://schemas.microsoft.com/office/powerpoint/2010/main" val="33261001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59D6F662BC2E24B9FC648ED5E0F8151" ma:contentTypeVersion="13" ma:contentTypeDescription="Create a new document." ma:contentTypeScope="" ma:versionID="0772a2ace356e9981ba4cf77648b994b">
  <xsd:schema xmlns:xsd="http://www.w3.org/2001/XMLSchema" xmlns:xs="http://www.w3.org/2001/XMLSchema" xmlns:p="http://schemas.microsoft.com/office/2006/metadata/properties" xmlns:ns2="a3c86c87-90d9-40ed-b148-c836c88f7f23" xmlns:ns3="137aa572-a391-452a-bf3f-61451f900a0a" targetNamespace="http://schemas.microsoft.com/office/2006/metadata/properties" ma:root="true" ma:fieldsID="b88025582195758242c3afb8212b62b9" ns2:_="" ns3:_="">
    <xsd:import namespace="a3c86c87-90d9-40ed-b148-c836c88f7f23"/>
    <xsd:import namespace="137aa572-a391-452a-bf3f-61451f900a0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c86c87-90d9-40ed-b148-c836c88f7f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166aa50-2606-4bee-b14b-7e98c91f201a"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37aa572-a391-452a-bf3f-61451f900a0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ba01881-0a2c-44e0-a536-afecc7aa58c8}" ma:internalName="TaxCatchAll" ma:showField="CatchAllData" ma:web="137aa572-a391-452a-bf3f-61451f900a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37aa572-a391-452a-bf3f-61451f900a0a" xsi:nil="true"/>
    <lcf76f155ced4ddcb4097134ff3c332f xmlns="a3c86c87-90d9-40ed-b148-c836c88f7f2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DD152D4-9788-45BB-84AD-A7FE489C0DA6}">
  <ds:schemaRefs>
    <ds:schemaRef ds:uri="http://schemas.microsoft.com/sharepoint/v3/contenttype/forms"/>
  </ds:schemaRefs>
</ds:datastoreItem>
</file>

<file path=customXml/itemProps2.xml><?xml version="1.0" encoding="utf-8"?>
<ds:datastoreItem xmlns:ds="http://schemas.openxmlformats.org/officeDocument/2006/customXml" ds:itemID="{4A835958-12FC-427D-8255-14FEB0B41642}">
  <ds:schemaRefs>
    <ds:schemaRef ds:uri="137aa572-a391-452a-bf3f-61451f900a0a"/>
    <ds:schemaRef ds:uri="a3c86c87-90d9-40ed-b148-c836c88f7f2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0989C12-F7AC-4BAC-9F3B-9A42534213F9}">
  <ds:schemaRefs>
    <ds:schemaRef ds:uri="137aa572-a391-452a-bf3f-61451f900a0a"/>
    <ds:schemaRef ds:uri="a3c86c87-90d9-40ed-b148-c836c88f7f2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59096ad9-8b60-446a-90b7-017dbb9421a3}" enabled="1" method="Standard" siteId="{3d234255-e20f-4205-88a5-9658a402999b}" removed="0"/>
</clbl:labelList>
</file>

<file path=docProps/app.xml><?xml version="1.0" encoding="utf-8"?>
<Properties xmlns="http://schemas.openxmlformats.org/officeDocument/2006/extended-properties" xmlns:vt="http://schemas.openxmlformats.org/officeDocument/2006/docPropsVTypes">
  <TotalTime>164</TotalTime>
  <Words>665</Words>
  <Application>Microsoft Office PowerPoint</Application>
  <PresentationFormat>Widescreen</PresentationFormat>
  <Paragraphs>93</Paragraphs>
  <Slides>14</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Aptos Display</vt:lpstr>
      <vt:lpstr>Arial</vt:lpstr>
      <vt:lpstr>Avenir Book</vt:lpstr>
      <vt:lpstr>Bahnschrift</vt:lpstr>
      <vt:lpstr>Calibri</vt:lpstr>
      <vt:lpstr>Office Theme</vt:lpstr>
      <vt:lpstr>Yuba-Sutter  Next Generation Transit Facility</vt:lpstr>
      <vt:lpstr>Agenda</vt:lpstr>
      <vt:lpstr>Introductions</vt:lpstr>
      <vt:lpstr>Purpose</vt:lpstr>
      <vt:lpstr>Project Background</vt:lpstr>
      <vt:lpstr>Project Location</vt:lpstr>
      <vt:lpstr>Key Facility Features</vt:lpstr>
      <vt:lpstr>Scope Overview</vt:lpstr>
      <vt:lpstr>RFP Schedule of Events</vt:lpstr>
      <vt:lpstr>Proposer Minimum Qualifications</vt:lpstr>
      <vt:lpstr>Proposal Evaluation</vt:lpstr>
      <vt:lpstr>Proposer Instructions</vt:lpstr>
      <vt:lpstr>Questions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Terrance Brown</dc:creator>
  <cp:lastModifiedBy>Terrance Brown</cp:lastModifiedBy>
  <cp:revision>4</cp:revision>
  <dcterms:created xsi:type="dcterms:W3CDTF">2025-02-14T23:48:56Z</dcterms:created>
  <dcterms:modified xsi:type="dcterms:W3CDTF">2026-08-03T17:48:49Z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0x010100559D6F662BC2E24B9FC648ED5E0F8151</vt:lpwstr>
  </property>
  <property fmtid="{D5CDD505-2E9C-101B-9397-08002B2CF9AE}" pid="3" name="MediaServiceImageTags">
    <vt:lpwstr/>
  </property>
</Properties>
</file>